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3"/>
  </p:sldMasterIdLst>
  <p:notesMasterIdLst>
    <p:notesMasterId r:id="rId20"/>
  </p:notesMasterIdLst>
  <p:sldIdLst>
    <p:sldId id="256" r:id="rId4"/>
    <p:sldId id="262" r:id="rId5"/>
    <p:sldId id="276" r:id="rId6"/>
    <p:sldId id="303" r:id="rId7"/>
    <p:sldId id="258" r:id="rId8"/>
    <p:sldId id="297" r:id="rId9"/>
    <p:sldId id="257" r:id="rId10"/>
    <p:sldId id="299" r:id="rId11"/>
    <p:sldId id="300" r:id="rId12"/>
    <p:sldId id="302" r:id="rId13"/>
    <p:sldId id="298" r:id="rId14"/>
    <p:sldId id="265" r:id="rId15"/>
    <p:sldId id="305" r:id="rId16"/>
    <p:sldId id="306" r:id="rId17"/>
    <p:sldId id="268" r:id="rId18"/>
    <p:sldId id="307" r:id="rId19"/>
  </p:sldIdLst>
  <p:sldSz cx="9144000" cy="5143500" type="screen16x9"/>
  <p:notesSz cx="6858000" cy="9144000"/>
  <p:embeddedFontLst>
    <p:embeddedFont>
      <p:font typeface="Advent Pro Light" panose="020B0604020202020204" charset="0"/>
      <p:regular r:id="rId21"/>
      <p:bold r:id="rId22"/>
      <p:italic r:id="rId23"/>
      <p:boldItalic r:id="rId24"/>
    </p:embeddedFont>
    <p:embeddedFont>
      <p:font typeface="Anton" pitchFamily="2" charset="0"/>
      <p:regular r:id="rId25"/>
    </p:embeddedFont>
    <p:embeddedFont>
      <p:font typeface="Fira Sans Condensed" panose="020B0503050000020004" pitchFamily="34" charset="0"/>
      <p:regular r:id="rId26"/>
      <p:bold r:id="rId27"/>
      <p:italic r:id="rId28"/>
      <p:boldItalic r:id="rId29"/>
    </p:embeddedFont>
    <p:embeddedFont>
      <p:font typeface="Fira Sans Condensed Light" panose="020B0403050000020004" pitchFamily="34" charset="0"/>
      <p:regular r:id="rId30"/>
      <p:bold r:id="rId31"/>
      <p:italic r:id="rId32"/>
      <p:boldItalic r:id="rId33"/>
    </p:embeddedFont>
    <p:embeddedFont>
      <p:font typeface="Rajdhani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8AC2CD-79F4-4CBA-A072-05CD2146A05B}">
  <a:tblStyle styleId="{958AC2CD-79F4-4CBA-A072-05CD2146A0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909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182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482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058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292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922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531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532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295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6" r:id="rId5"/>
    <p:sldLayoutId id="2147483659" r:id="rId6"/>
    <p:sldLayoutId id="2147483660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/>
            <a:r>
              <a:rPr lang="it-IT" b="0" i="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</a:rPr>
              <a:t>de Cillis Nicolò - 736575 </a:t>
            </a:r>
          </a:p>
          <a:p>
            <a:pPr rtl="0" fontAlgn="base"/>
            <a:r>
              <a:rPr lang="it-IT" b="0" i="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</a:rPr>
              <a:t>De Tullio Roberta -  737821 </a:t>
            </a:r>
          </a:p>
          <a:p>
            <a:pPr rtl="0" fontAlgn="base"/>
            <a:r>
              <a:rPr lang="it-IT" b="0" i="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</a:rPr>
              <a:t>Miranda Caterina - 736546 </a:t>
            </a:r>
          </a:p>
          <a:p>
            <a:pPr rtl="0" fontAlgn="base"/>
            <a:r>
              <a:rPr lang="it-IT" b="0" i="0" dirty="0">
                <a:solidFill>
                  <a:schemeClr val="tx2"/>
                </a:solidFill>
                <a:effectLst/>
                <a:latin typeface="Fira Sans Condensed Light" panose="020B0403050000020004" pitchFamily="34" charset="0"/>
              </a:rPr>
              <a:t>Rubini Giuseppe - 739073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Emopain Challenge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5756" y="971850"/>
            <a:ext cx="4334107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000" dirty="0"/>
              <a:t>REALIZZAZIONE DEL MODELLO</a:t>
            </a:r>
            <a:endParaRPr sz="5000"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7202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924834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276325"/>
            <a:ext cx="7704000" cy="259085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None/>
            </a:pPr>
            <a:r>
              <a:rPr lang="it-IT" sz="1400" dirty="0"/>
              <a:t>Il modello è un tipo di </a:t>
            </a:r>
            <a:r>
              <a:rPr lang="it-IT" sz="1400" b="1" dirty="0">
                <a:latin typeface="Fira Sans Condensed" panose="020B0503050000020004" pitchFamily="34" charset="0"/>
              </a:rPr>
              <a:t>rete neurale sequenziale</a:t>
            </a:r>
            <a:r>
              <a:rPr lang="it-IT" sz="1400" dirty="0"/>
              <a:t> definito utilizzando la libreria </a:t>
            </a:r>
            <a:r>
              <a:rPr lang="it-IT" sz="1400" dirty="0" err="1"/>
              <a:t>Keras</a:t>
            </a:r>
            <a:r>
              <a:rPr lang="it-IT" sz="14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None/>
            </a:pPr>
            <a:r>
              <a:rPr lang="it-IT" sz="1400" dirty="0"/>
              <a:t>È </a:t>
            </a:r>
            <a:r>
              <a:rPr lang="it-IT" sz="1400" dirty="0">
                <a:solidFill>
                  <a:srgbClr val="F3F3F3"/>
                </a:solidFill>
              </a:rPr>
              <a:t>costituito da: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rgbClr val="F3F3F3"/>
                </a:solidFill>
                <a:latin typeface="Fira Sans Condensed" panose="020B0503050000020004" pitchFamily="34" charset="0"/>
              </a:rPr>
              <a:t>D</a:t>
            </a:r>
            <a:r>
              <a:rPr lang="it-IT" sz="1400" b="1" dirty="0">
                <a:latin typeface="Fira Sans Condensed" panose="020B0503050000020004" pitchFamily="34" charset="0"/>
              </a:rPr>
              <a:t>ue</a:t>
            </a:r>
            <a:r>
              <a:rPr lang="it-IT" sz="1400" b="1" dirty="0">
                <a:solidFill>
                  <a:srgbClr val="F3F3F3"/>
                </a:solidFill>
                <a:latin typeface="Fira Sans Condensed" panose="020B0503050000020004" pitchFamily="34" charset="0"/>
              </a:rPr>
              <a:t> </a:t>
            </a:r>
            <a:r>
              <a:rPr lang="it-IT" sz="1400" b="1" dirty="0" err="1">
                <a:solidFill>
                  <a:srgbClr val="F3F3F3"/>
                </a:solidFill>
                <a:latin typeface="Fira Sans Condensed" panose="020B0503050000020004" pitchFamily="34" charset="0"/>
              </a:rPr>
              <a:t>layer</a:t>
            </a:r>
            <a:r>
              <a:rPr lang="it-IT" sz="1400" b="1" dirty="0">
                <a:solidFill>
                  <a:srgbClr val="F3F3F3"/>
                </a:solidFill>
                <a:latin typeface="Fira Sans Condensed" panose="020B0503050000020004" pitchFamily="34" charset="0"/>
              </a:rPr>
              <a:t> LSTM</a:t>
            </a:r>
            <a:r>
              <a:rPr lang="it-IT" sz="1400" dirty="0">
                <a:solidFill>
                  <a:srgbClr val="F3F3F3"/>
                </a:solidFill>
              </a:rPr>
              <a:t> con 64 unità con un dropout del 50% e dropout ricorrente del 20% per ridurre l’</a:t>
            </a:r>
            <a:r>
              <a:rPr lang="it-IT" sz="1400" dirty="0" err="1">
                <a:solidFill>
                  <a:srgbClr val="F3F3F3"/>
                </a:solidFill>
              </a:rPr>
              <a:t>overfitting</a:t>
            </a:r>
            <a:r>
              <a:rPr lang="it-IT" sz="1400" dirty="0">
                <a:solidFill>
                  <a:srgbClr val="F3F3F3"/>
                </a:solidFill>
              </a:rPr>
              <a:t> e migliorare la generalizzazione del modello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sz="1400" b="1" dirty="0">
                <a:latin typeface="Fira Sans Condensed" panose="020B0503050000020004" pitchFamily="34" charset="0"/>
              </a:rPr>
              <a:t>Tre </a:t>
            </a:r>
            <a:r>
              <a:rPr lang="it-IT" sz="1400" b="1" dirty="0" err="1">
                <a:latin typeface="Fira Sans Condensed" panose="020B0503050000020004" pitchFamily="34" charset="0"/>
              </a:rPr>
              <a:t>layer</a:t>
            </a:r>
            <a:r>
              <a:rPr lang="it-IT" sz="1400" b="1" dirty="0">
                <a:latin typeface="Fira Sans Condensed" panose="020B0503050000020004" pitchFamily="34" charset="0"/>
              </a:rPr>
              <a:t> densi</a:t>
            </a:r>
            <a:r>
              <a:rPr lang="it-IT" sz="1400" dirty="0"/>
              <a:t> (</a:t>
            </a:r>
            <a:r>
              <a:rPr lang="it-IT" sz="1400" dirty="0" err="1"/>
              <a:t>fully</a:t>
            </a:r>
            <a:r>
              <a:rPr lang="it-IT" sz="1400" dirty="0"/>
              <a:t> </a:t>
            </a:r>
            <a:r>
              <a:rPr lang="it-IT" sz="1400" dirty="0" err="1"/>
              <a:t>connected</a:t>
            </a:r>
            <a:r>
              <a:rPr lang="it-IT" sz="1400" dirty="0"/>
              <a:t>) con funzione di attivazione </a:t>
            </a:r>
            <a:r>
              <a:rPr lang="it-IT" sz="1400" dirty="0" err="1"/>
              <a:t>ReLU</a:t>
            </a:r>
            <a:r>
              <a:rPr lang="it-IT" sz="1400" dirty="0"/>
              <a:t>, il primo con 64 unità, il secondo con 32 unità e l’ultimo con un singolo neurone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None/>
            </a:pPr>
            <a:endParaRPr lang="it-IT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None/>
            </a:pPr>
            <a:r>
              <a:rPr lang="it-IT" sz="1400" dirty="0"/>
              <a:t>La funzione di </a:t>
            </a:r>
            <a:r>
              <a:rPr lang="it-IT" sz="1400" dirty="0" err="1"/>
              <a:t>loss</a:t>
            </a:r>
            <a:r>
              <a:rPr lang="it-IT" sz="1400" dirty="0"/>
              <a:t> utilizzata è l’errore quadratico medio (</a:t>
            </a:r>
            <a:r>
              <a:rPr lang="it-IT" sz="1400" b="1" dirty="0">
                <a:latin typeface="Fira Sans Condensed" panose="020B0503050000020004" pitchFamily="34" charset="0"/>
              </a:rPr>
              <a:t>MSE</a:t>
            </a:r>
            <a:r>
              <a:rPr lang="it-IT" sz="1400" dirty="0"/>
              <a:t>) e vengono specificate come metriche di valutazione per monitorare le prestazioni del modello durante l’addestramento l’</a:t>
            </a:r>
            <a:r>
              <a:rPr lang="it-IT" sz="1400" b="1" dirty="0">
                <a:latin typeface="Fira Sans Condensed" panose="020B0503050000020004" pitchFamily="34" charset="0"/>
              </a:rPr>
              <a:t>accuratezza</a:t>
            </a:r>
            <a:r>
              <a:rPr lang="it-IT" sz="1400" dirty="0"/>
              <a:t>, l’errore quadratico medio (</a:t>
            </a:r>
            <a:r>
              <a:rPr lang="it-IT" sz="1400" b="1" dirty="0">
                <a:latin typeface="Fira Sans Condensed" panose="020B0503050000020004" pitchFamily="34" charset="0"/>
              </a:rPr>
              <a:t>RMSE</a:t>
            </a:r>
            <a:r>
              <a:rPr lang="it-IT" sz="1400" dirty="0"/>
              <a:t>) e l’errore assoluto medio (</a:t>
            </a:r>
            <a:r>
              <a:rPr lang="it-IT" sz="1400" b="1" dirty="0">
                <a:latin typeface="Fira Sans Condensed" panose="020B0503050000020004" pitchFamily="34" charset="0"/>
              </a:rPr>
              <a:t>MAE</a:t>
            </a:r>
            <a:r>
              <a:rPr lang="it-IT" sz="1400" dirty="0"/>
              <a:t>).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endParaRPr lang="it-IT" dirty="0">
              <a:solidFill>
                <a:srgbClr val="F3F3F3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sp>
        <p:nvSpPr>
          <p:cNvPr id="4" name="Google Shape;109;p25">
            <a:extLst>
              <a:ext uri="{FF2B5EF4-FFF2-40B4-BE49-F238E27FC236}">
                <a16:creationId xmlns:a16="http://schemas.microsoft.com/office/drawing/2014/main" id="{E98F9349-A8C2-A2BF-B9C5-A1FB8349A7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6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STRUTTURA DELLA RETE</a:t>
            </a:r>
            <a:endParaRPr sz="3000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524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7" name="Google Shape;647;p33"/>
          <p:cNvGraphicFramePr/>
          <p:nvPr>
            <p:extLst>
              <p:ext uri="{D42A27DB-BD31-4B8C-83A1-F6EECF244321}">
                <p14:modId xmlns:p14="http://schemas.microsoft.com/office/powerpoint/2010/main" val="3964680674"/>
              </p:ext>
            </p:extLst>
          </p:nvPr>
        </p:nvGraphicFramePr>
        <p:xfrm>
          <a:off x="1107760" y="2321921"/>
          <a:ext cx="6928475" cy="2058292"/>
        </p:xfrm>
        <a:graphic>
          <a:graphicData uri="http://schemas.openxmlformats.org/drawingml/2006/table">
            <a:tbl>
              <a:tblPr>
                <a:noFill/>
                <a:tableStyleId>{958AC2CD-79F4-4CBA-A072-05CD2146A05B}</a:tableStyleId>
              </a:tblPr>
              <a:tblGrid>
                <a:gridCol w="1402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5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5695">
                  <a:extLst>
                    <a:ext uri="{9D8B030D-6E8A-4147-A177-3AD203B41FA5}">
                      <a16:colId xmlns:a16="http://schemas.microsoft.com/office/drawing/2014/main" val="1713277299"/>
                    </a:ext>
                  </a:extLst>
                </a:gridCol>
              </a:tblGrid>
              <a:tr h="38198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 b="1" dirty="0">
                        <a:solidFill>
                          <a:srgbClr val="F3F3F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MAE</a:t>
                      </a:r>
                      <a:endParaRPr sz="2200" b="1" dirty="0">
                        <a:solidFill>
                          <a:srgbClr val="F3F3F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RMSE</a:t>
                      </a:r>
                      <a:endParaRPr sz="2200" b="1" dirty="0">
                        <a:solidFill>
                          <a:srgbClr val="F3F3F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PCC</a:t>
                      </a:r>
                      <a:endParaRPr sz="2200" b="1" dirty="0">
                        <a:solidFill>
                          <a:srgbClr val="F3F3F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200" b="1" dirty="0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CCC</a:t>
                      </a:r>
                      <a:endParaRPr sz="2200" b="1" dirty="0">
                        <a:solidFill>
                          <a:srgbClr val="F3F3F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1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200" b="1" dirty="0">
                          <a:solidFill>
                            <a:srgbClr val="F3F3F3"/>
                          </a:solidFill>
                          <a:latin typeface="Rajdhani" panose="020B0604020202020204" charset="0"/>
                          <a:ea typeface="Fira Sans Condensed Light"/>
                          <a:cs typeface="Rajdhani" panose="020B0604020202020204" charset="0"/>
                          <a:sym typeface="Fira Sans Condensed Light"/>
                        </a:rPr>
                        <a:t>BASELINE</a:t>
                      </a:r>
                      <a:endParaRPr sz="2200" b="1" dirty="0">
                        <a:solidFill>
                          <a:srgbClr val="F3F3F3"/>
                        </a:solidFill>
                        <a:latin typeface="Rajdhani" panose="020B0604020202020204" charset="0"/>
                        <a:ea typeface="Fira Sans Condensed Light"/>
                        <a:cs typeface="Rajdhani" panose="020B0604020202020204" charset="0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1.51</a:t>
                      </a:r>
                      <a:endParaRPr sz="2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1.74</a:t>
                      </a:r>
                      <a:endParaRPr sz="2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20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0.04</a:t>
                      </a:r>
                      <a:endParaRPr sz="2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20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0.003</a:t>
                      </a:r>
                      <a:endParaRPr sz="2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91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200" b="1" dirty="0">
                          <a:solidFill>
                            <a:srgbClr val="F3F3F3"/>
                          </a:solidFill>
                          <a:latin typeface="Rajdhani" panose="020B0604020202020204" charset="0"/>
                          <a:ea typeface="Fira Sans Condensed Light"/>
                          <a:cs typeface="Rajdhani" panose="020B0604020202020204" charset="0"/>
                          <a:sym typeface="Fira Sans Condensed Light"/>
                        </a:rPr>
                        <a:t>LSTM</a:t>
                      </a:r>
                      <a:endParaRPr sz="2200" b="1" dirty="0">
                        <a:solidFill>
                          <a:srgbClr val="F3F3F3"/>
                        </a:solidFill>
                        <a:latin typeface="Rajdhani" panose="020B0604020202020204" charset="0"/>
                        <a:ea typeface="Fira Sans Condensed Light"/>
                        <a:cs typeface="Rajdhani" panose="020B0604020202020204" charset="0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20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0.69</a:t>
                      </a:r>
                      <a:endParaRPr sz="2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20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0.90</a:t>
                      </a:r>
                      <a:endParaRPr sz="2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20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0.38</a:t>
                      </a:r>
                      <a:endParaRPr sz="2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20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0.31</a:t>
                      </a:r>
                      <a:endParaRPr sz="2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084194"/>
                  </a:ext>
                </a:extLst>
              </a:tr>
            </a:tbl>
          </a:graphicData>
        </a:graphic>
      </p:graphicFrame>
      <p:sp>
        <p:nvSpPr>
          <p:cNvPr id="2" name="Google Shape;110;p25">
            <a:extLst>
              <a:ext uri="{FF2B5EF4-FFF2-40B4-BE49-F238E27FC236}">
                <a16:creationId xmlns:a16="http://schemas.microsoft.com/office/drawing/2014/main" id="{D5098F8E-5A11-71A0-B104-3E54F342245F}"/>
              </a:ext>
            </a:extLst>
          </p:cNvPr>
          <p:cNvSpPr txBox="1">
            <a:spLocks/>
          </p:cNvSpPr>
          <p:nvPr/>
        </p:nvSpPr>
        <p:spPr>
          <a:xfrm>
            <a:off x="1107760" y="1027227"/>
            <a:ext cx="6928475" cy="1095768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spcAft>
                <a:spcPts val="600"/>
              </a:spcAft>
              <a:buClr>
                <a:schemeClr val="accent4"/>
              </a:buClr>
              <a:buSzPct val="100000"/>
            </a:pPr>
            <a:r>
              <a:rPr lang="it-IT" dirty="0">
                <a:solidFill>
                  <a:schemeClr val="accent4"/>
                </a:solidFill>
                <a:latin typeface="Fira Sans Condensed Light" panose="020B0403050000020004" pitchFamily="34" charset="0"/>
              </a:rPr>
              <a:t>Confrontando i risultati, notiamo che il modello LSTM ha </a:t>
            </a:r>
            <a:r>
              <a:rPr lang="it-IT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prestazioni generalmente migliori </a:t>
            </a:r>
            <a:r>
              <a:rPr lang="it-IT" dirty="0">
                <a:solidFill>
                  <a:schemeClr val="accent4"/>
                </a:solidFill>
                <a:latin typeface="Fira Sans Condensed Light" panose="020B0403050000020004" pitchFamily="34" charset="0"/>
              </a:rPr>
              <a:t>rispetto alla baseline su tutte le metriche considerate, dimostrando di essere più efficace nella previsione dei dati oggetto di studio.</a:t>
            </a:r>
          </a:p>
        </p:txBody>
      </p:sp>
      <p:sp>
        <p:nvSpPr>
          <p:cNvPr id="5" name="Google Shape;109;p25">
            <a:extLst>
              <a:ext uri="{FF2B5EF4-FFF2-40B4-BE49-F238E27FC236}">
                <a16:creationId xmlns:a16="http://schemas.microsoft.com/office/drawing/2014/main" id="{170BF76B-C56E-3DCE-F3C6-F803ABC7D4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6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solidFill>
                  <a:srgbClr val="F3F3F3"/>
                </a:solidFill>
              </a:rPr>
              <a:t>RISULTATI OTTENUTI</a:t>
            </a:r>
            <a:endParaRPr sz="3000"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237893" y="971850"/>
            <a:ext cx="4334107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7000" dirty="0"/>
              <a:t>CASI D’USO</a:t>
            </a:r>
            <a:endParaRPr sz="7000"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246955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223889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2C7EE5A0-450B-1C58-A223-7AA830B643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6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</a:rPr>
              <a:t>ESEMPIO DI </a:t>
            </a:r>
            <a:r>
              <a:rPr lang="en" dirty="0"/>
              <a:t>UTILIZZO</a:t>
            </a:r>
            <a:endParaRPr sz="3000" dirty="0">
              <a:solidFill>
                <a:srgbClr val="F3F3F3"/>
              </a:solidFill>
            </a:endParaRPr>
          </a:p>
        </p:txBody>
      </p:sp>
      <p:pic>
        <p:nvPicPr>
          <p:cNvPr id="4" name="2023-07-18 16-43-21">
            <a:hlinkClick r:id="" action="ppaction://media"/>
            <a:extLst>
              <a:ext uri="{FF2B5EF4-FFF2-40B4-BE49-F238E27FC236}">
                <a16:creationId xmlns:a16="http://schemas.microsoft.com/office/drawing/2014/main" id="{222641A2-CC0C-864E-212A-28A8DB7746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7212" y="894976"/>
            <a:ext cx="7309575" cy="41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0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SOLUZIONI APPLICATIVE</a:t>
            </a:r>
            <a:endParaRPr dirty="0"/>
          </a:p>
        </p:txBody>
      </p:sp>
      <p:sp>
        <p:nvSpPr>
          <p:cNvPr id="700" name="Google Shape;700;p36"/>
          <p:cNvSpPr txBox="1">
            <a:spLocks noGrp="1"/>
          </p:cNvSpPr>
          <p:nvPr>
            <p:ph type="subTitle" idx="4294967295"/>
          </p:nvPr>
        </p:nvSpPr>
        <p:spPr>
          <a:xfrm>
            <a:off x="1838887" y="3849775"/>
            <a:ext cx="2374874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rgbClr val="F3F3F3"/>
                </a:solidFill>
              </a:rPr>
              <a:t>Valurare il do</a:t>
            </a:r>
            <a:r>
              <a:rPr lang="en" sz="1400" dirty="0"/>
              <a:t>lore dei pazienti che non possono comunicarlo verbalmente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701" name="Google Shape;701;p36"/>
          <p:cNvSpPr txBox="1">
            <a:spLocks noGrp="1"/>
          </p:cNvSpPr>
          <p:nvPr>
            <p:ph type="subTitle" idx="4294967295"/>
          </p:nvPr>
        </p:nvSpPr>
        <p:spPr>
          <a:xfrm>
            <a:off x="4817592" y="3850752"/>
            <a:ext cx="2600263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Durante procedure mediche o dentali, valutare il dolore per controllare la risposta del paziente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702" name="Google Shape;702;p36"/>
          <p:cNvSpPr txBox="1">
            <a:spLocks noGrp="1"/>
          </p:cNvSpPr>
          <p:nvPr>
            <p:ph type="subTitle" idx="4294967295"/>
          </p:nvPr>
        </p:nvSpPr>
        <p:spPr>
          <a:xfrm>
            <a:off x="3559262" y="1264326"/>
            <a:ext cx="2025475" cy="987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400" dirty="0">
                <a:solidFill>
                  <a:srgbClr val="F3F3F3"/>
                </a:solidFill>
              </a:rPr>
              <a:t>Per valutare l’efficacia di trattamenti farmacologici e non per il dolore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705" name="Google Shape;705;p36"/>
          <p:cNvSpPr txBox="1">
            <a:spLocks noGrp="1"/>
          </p:cNvSpPr>
          <p:nvPr>
            <p:ph type="subTitle" idx="4294967295"/>
          </p:nvPr>
        </p:nvSpPr>
        <p:spPr>
          <a:xfrm>
            <a:off x="3742924" y="2196114"/>
            <a:ext cx="1762525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RICERCA CLINICA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7" name="Google Shape;707;p36"/>
          <p:cNvSpPr txBox="1">
            <a:spLocks noGrp="1"/>
          </p:cNvSpPr>
          <p:nvPr>
            <p:ph type="subTitle" idx="4294967295"/>
          </p:nvPr>
        </p:nvSpPr>
        <p:spPr>
          <a:xfrm>
            <a:off x="1838887" y="3471314"/>
            <a:ext cx="2374875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ASSISTENZA SANITARIA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9" name="Google Shape;709;p36"/>
          <p:cNvSpPr txBox="1">
            <a:spLocks noGrp="1"/>
          </p:cNvSpPr>
          <p:nvPr>
            <p:ph type="subTitle" idx="4294967295"/>
          </p:nvPr>
        </p:nvSpPr>
        <p:spPr>
          <a:xfrm>
            <a:off x="4704387" y="3471314"/>
            <a:ext cx="2826675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TERAPIE MEDICHE E DENTALI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10" name="Google Shape;710;p36"/>
          <p:cNvSpPr/>
          <p:nvPr/>
        </p:nvSpPr>
        <p:spPr>
          <a:xfrm>
            <a:off x="2739975" y="27466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6"/>
          <p:cNvSpPr/>
          <p:nvPr/>
        </p:nvSpPr>
        <p:spPr>
          <a:xfrm>
            <a:off x="4285675" y="27466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6"/>
          <p:cNvSpPr/>
          <p:nvPr/>
        </p:nvSpPr>
        <p:spPr>
          <a:xfrm>
            <a:off x="5831375" y="27466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5" name="Google Shape;715;p36"/>
          <p:cNvCxnSpPr>
            <a:cxnSpLocks/>
            <a:stCxn id="710" idx="6"/>
            <a:endCxn id="711" idx="2"/>
          </p:cNvCxnSpPr>
          <p:nvPr/>
        </p:nvCxnSpPr>
        <p:spPr>
          <a:xfrm>
            <a:off x="3312675" y="30330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6"/>
          <p:cNvCxnSpPr>
            <a:cxnSpLocks/>
            <a:stCxn id="711" idx="6"/>
            <a:endCxn id="712" idx="2"/>
          </p:cNvCxnSpPr>
          <p:nvPr/>
        </p:nvCxnSpPr>
        <p:spPr>
          <a:xfrm>
            <a:off x="4858375" y="30330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" name="Google Shape;10392;p58">
            <a:extLst>
              <a:ext uri="{FF2B5EF4-FFF2-40B4-BE49-F238E27FC236}">
                <a16:creationId xmlns:a16="http://schemas.microsoft.com/office/drawing/2014/main" id="{A7694754-DB64-F184-AE1A-6E13288AF968}"/>
              </a:ext>
            </a:extLst>
          </p:cNvPr>
          <p:cNvGrpSpPr/>
          <p:nvPr/>
        </p:nvGrpSpPr>
        <p:grpSpPr>
          <a:xfrm>
            <a:off x="4432601" y="2846179"/>
            <a:ext cx="278795" cy="351615"/>
            <a:chOff x="8010427" y="3348503"/>
            <a:chExt cx="278795" cy="351615"/>
          </a:xfrm>
        </p:grpSpPr>
        <p:sp>
          <p:nvSpPr>
            <p:cNvPr id="21" name="Google Shape;10393;p58">
              <a:extLst>
                <a:ext uri="{FF2B5EF4-FFF2-40B4-BE49-F238E27FC236}">
                  <a16:creationId xmlns:a16="http://schemas.microsoft.com/office/drawing/2014/main" id="{351F96A5-D0BB-6998-4850-1746CCE34D07}"/>
                </a:ext>
              </a:extLst>
            </p:cNvPr>
            <p:cNvSpPr/>
            <p:nvPr/>
          </p:nvSpPr>
          <p:spPr>
            <a:xfrm>
              <a:off x="8010427" y="3348503"/>
              <a:ext cx="278795" cy="351615"/>
            </a:xfrm>
            <a:custGeom>
              <a:avLst/>
              <a:gdLst/>
              <a:ahLst/>
              <a:cxnLst/>
              <a:rect l="l" t="t" r="r" b="b"/>
              <a:pathLst>
                <a:path w="8752" h="11038" extrusionOk="0">
                  <a:moveTo>
                    <a:pt x="6216" y="322"/>
                  </a:moveTo>
                  <a:cubicBezTo>
                    <a:pt x="6323" y="322"/>
                    <a:pt x="6406" y="405"/>
                    <a:pt x="6406" y="512"/>
                  </a:cubicBezTo>
                  <a:lnTo>
                    <a:pt x="6406" y="1215"/>
                  </a:lnTo>
                  <a:cubicBezTo>
                    <a:pt x="6406" y="1310"/>
                    <a:pt x="6323" y="1405"/>
                    <a:pt x="6216" y="1405"/>
                  </a:cubicBezTo>
                  <a:lnTo>
                    <a:pt x="5311" y="1405"/>
                  </a:lnTo>
                  <a:cubicBezTo>
                    <a:pt x="5216" y="1405"/>
                    <a:pt x="5144" y="1477"/>
                    <a:pt x="5144" y="1572"/>
                  </a:cubicBezTo>
                  <a:cubicBezTo>
                    <a:pt x="5144" y="1893"/>
                    <a:pt x="4882" y="2144"/>
                    <a:pt x="4561" y="2144"/>
                  </a:cubicBezTo>
                  <a:lnTo>
                    <a:pt x="4203" y="2144"/>
                  </a:lnTo>
                  <a:cubicBezTo>
                    <a:pt x="3882" y="2144"/>
                    <a:pt x="3632" y="1882"/>
                    <a:pt x="3632" y="1572"/>
                  </a:cubicBezTo>
                  <a:cubicBezTo>
                    <a:pt x="3632" y="1477"/>
                    <a:pt x="3549" y="1405"/>
                    <a:pt x="3465" y="1405"/>
                  </a:cubicBezTo>
                  <a:lnTo>
                    <a:pt x="2560" y="1405"/>
                  </a:lnTo>
                  <a:cubicBezTo>
                    <a:pt x="2453" y="1405"/>
                    <a:pt x="2358" y="1310"/>
                    <a:pt x="2358" y="1215"/>
                  </a:cubicBezTo>
                  <a:lnTo>
                    <a:pt x="2346" y="512"/>
                  </a:lnTo>
                  <a:cubicBezTo>
                    <a:pt x="2346" y="405"/>
                    <a:pt x="2441" y="322"/>
                    <a:pt x="2537" y="322"/>
                  </a:cubicBezTo>
                  <a:close/>
                  <a:moveTo>
                    <a:pt x="2525" y="0"/>
                  </a:moveTo>
                  <a:cubicBezTo>
                    <a:pt x="2239" y="0"/>
                    <a:pt x="2025" y="227"/>
                    <a:pt x="2025" y="512"/>
                  </a:cubicBezTo>
                  <a:lnTo>
                    <a:pt x="632" y="512"/>
                  </a:lnTo>
                  <a:cubicBezTo>
                    <a:pt x="274" y="512"/>
                    <a:pt x="1" y="798"/>
                    <a:pt x="1" y="1143"/>
                  </a:cubicBezTo>
                  <a:lnTo>
                    <a:pt x="1" y="7656"/>
                  </a:lnTo>
                  <a:cubicBezTo>
                    <a:pt x="1" y="7739"/>
                    <a:pt x="72" y="7823"/>
                    <a:pt x="155" y="7823"/>
                  </a:cubicBezTo>
                  <a:cubicBezTo>
                    <a:pt x="251" y="7823"/>
                    <a:pt x="322" y="7739"/>
                    <a:pt x="322" y="7656"/>
                  </a:cubicBezTo>
                  <a:lnTo>
                    <a:pt x="322" y="1143"/>
                  </a:lnTo>
                  <a:cubicBezTo>
                    <a:pt x="322" y="965"/>
                    <a:pt x="477" y="822"/>
                    <a:pt x="655" y="822"/>
                  </a:cubicBezTo>
                  <a:lnTo>
                    <a:pt x="1036" y="822"/>
                  </a:lnTo>
                  <a:lnTo>
                    <a:pt x="1036" y="9918"/>
                  </a:lnTo>
                  <a:cubicBezTo>
                    <a:pt x="1036" y="10002"/>
                    <a:pt x="1108" y="10085"/>
                    <a:pt x="1203" y="10085"/>
                  </a:cubicBezTo>
                  <a:lnTo>
                    <a:pt x="7573" y="10085"/>
                  </a:lnTo>
                  <a:cubicBezTo>
                    <a:pt x="7656" y="10085"/>
                    <a:pt x="7728" y="10002"/>
                    <a:pt x="7728" y="9918"/>
                  </a:cubicBezTo>
                  <a:lnTo>
                    <a:pt x="7728" y="822"/>
                  </a:lnTo>
                  <a:lnTo>
                    <a:pt x="8121" y="822"/>
                  </a:lnTo>
                  <a:cubicBezTo>
                    <a:pt x="8299" y="822"/>
                    <a:pt x="8442" y="965"/>
                    <a:pt x="8442" y="1143"/>
                  </a:cubicBezTo>
                  <a:lnTo>
                    <a:pt x="8442" y="10395"/>
                  </a:lnTo>
                  <a:cubicBezTo>
                    <a:pt x="8442" y="10573"/>
                    <a:pt x="8299" y="10716"/>
                    <a:pt x="8121" y="10716"/>
                  </a:cubicBezTo>
                  <a:lnTo>
                    <a:pt x="667" y="10716"/>
                  </a:lnTo>
                  <a:cubicBezTo>
                    <a:pt x="489" y="10716"/>
                    <a:pt x="334" y="10573"/>
                    <a:pt x="334" y="10395"/>
                  </a:cubicBezTo>
                  <a:lnTo>
                    <a:pt x="334" y="8418"/>
                  </a:lnTo>
                  <a:cubicBezTo>
                    <a:pt x="334" y="8323"/>
                    <a:pt x="263" y="8251"/>
                    <a:pt x="167" y="8251"/>
                  </a:cubicBezTo>
                  <a:cubicBezTo>
                    <a:pt x="84" y="8251"/>
                    <a:pt x="12" y="8323"/>
                    <a:pt x="12" y="8418"/>
                  </a:cubicBezTo>
                  <a:lnTo>
                    <a:pt x="12" y="10395"/>
                  </a:lnTo>
                  <a:cubicBezTo>
                    <a:pt x="12" y="10752"/>
                    <a:pt x="298" y="11037"/>
                    <a:pt x="644" y="11037"/>
                  </a:cubicBezTo>
                  <a:lnTo>
                    <a:pt x="8109" y="11037"/>
                  </a:lnTo>
                  <a:cubicBezTo>
                    <a:pt x="8466" y="11037"/>
                    <a:pt x="8740" y="10752"/>
                    <a:pt x="8740" y="10395"/>
                  </a:cubicBezTo>
                  <a:lnTo>
                    <a:pt x="8740" y="1143"/>
                  </a:lnTo>
                  <a:cubicBezTo>
                    <a:pt x="8752" y="810"/>
                    <a:pt x="8454" y="512"/>
                    <a:pt x="8109" y="512"/>
                  </a:cubicBezTo>
                  <a:lnTo>
                    <a:pt x="7299" y="512"/>
                  </a:lnTo>
                  <a:cubicBezTo>
                    <a:pt x="7216" y="512"/>
                    <a:pt x="7144" y="584"/>
                    <a:pt x="7144" y="679"/>
                  </a:cubicBezTo>
                  <a:cubicBezTo>
                    <a:pt x="7144" y="762"/>
                    <a:pt x="7216" y="834"/>
                    <a:pt x="7299" y="834"/>
                  </a:cubicBezTo>
                  <a:lnTo>
                    <a:pt x="7406" y="834"/>
                  </a:lnTo>
                  <a:lnTo>
                    <a:pt x="7406" y="9764"/>
                  </a:lnTo>
                  <a:lnTo>
                    <a:pt x="1370" y="9764"/>
                  </a:lnTo>
                  <a:lnTo>
                    <a:pt x="1370" y="834"/>
                  </a:lnTo>
                  <a:lnTo>
                    <a:pt x="2037" y="834"/>
                  </a:lnTo>
                  <a:lnTo>
                    <a:pt x="2037" y="1215"/>
                  </a:lnTo>
                  <a:cubicBezTo>
                    <a:pt x="2037" y="1489"/>
                    <a:pt x="2263" y="1715"/>
                    <a:pt x="2537" y="1715"/>
                  </a:cubicBezTo>
                  <a:lnTo>
                    <a:pt x="3299" y="1715"/>
                  </a:lnTo>
                  <a:cubicBezTo>
                    <a:pt x="3370" y="2132"/>
                    <a:pt x="3751" y="2465"/>
                    <a:pt x="4192" y="2465"/>
                  </a:cubicBezTo>
                  <a:lnTo>
                    <a:pt x="4549" y="2465"/>
                  </a:lnTo>
                  <a:cubicBezTo>
                    <a:pt x="5001" y="2465"/>
                    <a:pt x="5370" y="2132"/>
                    <a:pt x="5442" y="1715"/>
                  </a:cubicBezTo>
                  <a:lnTo>
                    <a:pt x="6204" y="1715"/>
                  </a:lnTo>
                  <a:cubicBezTo>
                    <a:pt x="6489" y="1715"/>
                    <a:pt x="6704" y="1489"/>
                    <a:pt x="6704" y="1215"/>
                  </a:cubicBezTo>
                  <a:lnTo>
                    <a:pt x="6704" y="512"/>
                  </a:lnTo>
                  <a:cubicBezTo>
                    <a:pt x="6704" y="227"/>
                    <a:pt x="6489" y="0"/>
                    <a:pt x="6204" y="0"/>
                  </a:cubicBezTo>
                  <a:close/>
                </a:path>
              </a:pathLst>
            </a:custGeom>
            <a:solidFill>
              <a:srgbClr val="657E93"/>
            </a:solidFill>
            <a:ln w="3175"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394;p58">
              <a:extLst>
                <a:ext uri="{FF2B5EF4-FFF2-40B4-BE49-F238E27FC236}">
                  <a16:creationId xmlns:a16="http://schemas.microsoft.com/office/drawing/2014/main" id="{3EF8D605-4006-1B91-02C1-F3509143784F}"/>
                </a:ext>
              </a:extLst>
            </p:cNvPr>
            <p:cNvSpPr/>
            <p:nvPr/>
          </p:nvSpPr>
          <p:spPr>
            <a:xfrm>
              <a:off x="8078692" y="3438653"/>
              <a:ext cx="142264" cy="100216"/>
            </a:xfrm>
            <a:custGeom>
              <a:avLst/>
              <a:gdLst/>
              <a:ahLst/>
              <a:cxnLst/>
              <a:rect l="l" t="t" r="r" b="b"/>
              <a:pathLst>
                <a:path w="4466" h="3146" extrusionOk="0">
                  <a:moveTo>
                    <a:pt x="2742" y="1"/>
                  </a:moveTo>
                  <a:cubicBezTo>
                    <a:pt x="2676" y="1"/>
                    <a:pt x="2609" y="43"/>
                    <a:pt x="2584" y="123"/>
                  </a:cubicBezTo>
                  <a:lnTo>
                    <a:pt x="1989" y="2433"/>
                  </a:lnTo>
                  <a:lnTo>
                    <a:pt x="1429" y="778"/>
                  </a:lnTo>
                  <a:cubicBezTo>
                    <a:pt x="1403" y="705"/>
                    <a:pt x="1335" y="665"/>
                    <a:pt x="1268" y="665"/>
                  </a:cubicBezTo>
                  <a:cubicBezTo>
                    <a:pt x="1216" y="665"/>
                    <a:pt x="1163" y="690"/>
                    <a:pt x="1132" y="742"/>
                  </a:cubicBezTo>
                  <a:lnTo>
                    <a:pt x="656" y="1600"/>
                  </a:lnTo>
                  <a:lnTo>
                    <a:pt x="155" y="1600"/>
                  </a:lnTo>
                  <a:cubicBezTo>
                    <a:pt x="72" y="1600"/>
                    <a:pt x="1" y="1671"/>
                    <a:pt x="1" y="1754"/>
                  </a:cubicBezTo>
                  <a:cubicBezTo>
                    <a:pt x="1" y="1850"/>
                    <a:pt x="72" y="1921"/>
                    <a:pt x="155" y="1921"/>
                  </a:cubicBezTo>
                  <a:lnTo>
                    <a:pt x="739" y="1921"/>
                  </a:lnTo>
                  <a:cubicBezTo>
                    <a:pt x="798" y="1921"/>
                    <a:pt x="846" y="1897"/>
                    <a:pt x="894" y="1838"/>
                  </a:cubicBezTo>
                  <a:lnTo>
                    <a:pt x="1227" y="1219"/>
                  </a:lnTo>
                  <a:lnTo>
                    <a:pt x="1858" y="3040"/>
                  </a:lnTo>
                  <a:cubicBezTo>
                    <a:pt x="1887" y="3110"/>
                    <a:pt x="1951" y="3146"/>
                    <a:pt x="2013" y="3146"/>
                  </a:cubicBezTo>
                  <a:cubicBezTo>
                    <a:pt x="2079" y="3146"/>
                    <a:pt x="2143" y="3107"/>
                    <a:pt x="2168" y="3028"/>
                  </a:cubicBezTo>
                  <a:lnTo>
                    <a:pt x="2763" y="683"/>
                  </a:lnTo>
                  <a:lnTo>
                    <a:pt x="3168" y="1802"/>
                  </a:lnTo>
                  <a:cubicBezTo>
                    <a:pt x="3192" y="1861"/>
                    <a:pt x="3251" y="1909"/>
                    <a:pt x="3311" y="1909"/>
                  </a:cubicBezTo>
                  <a:lnTo>
                    <a:pt x="4287" y="1909"/>
                  </a:lnTo>
                  <a:cubicBezTo>
                    <a:pt x="4370" y="1909"/>
                    <a:pt x="4442" y="1838"/>
                    <a:pt x="4442" y="1742"/>
                  </a:cubicBezTo>
                  <a:cubicBezTo>
                    <a:pt x="4466" y="1671"/>
                    <a:pt x="4382" y="1600"/>
                    <a:pt x="4299" y="1600"/>
                  </a:cubicBezTo>
                  <a:lnTo>
                    <a:pt x="3454" y="1600"/>
                  </a:lnTo>
                  <a:lnTo>
                    <a:pt x="2894" y="111"/>
                  </a:lnTo>
                  <a:cubicBezTo>
                    <a:pt x="2865" y="37"/>
                    <a:pt x="2804" y="1"/>
                    <a:pt x="2742" y="1"/>
                  </a:cubicBezTo>
                  <a:close/>
                </a:path>
              </a:pathLst>
            </a:custGeom>
            <a:solidFill>
              <a:srgbClr val="657E93"/>
            </a:solidFill>
            <a:ln w="3175"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395;p58">
              <a:extLst>
                <a:ext uri="{FF2B5EF4-FFF2-40B4-BE49-F238E27FC236}">
                  <a16:creationId xmlns:a16="http://schemas.microsoft.com/office/drawing/2014/main" id="{2FE48B0E-5279-1548-6FAB-822EF5A243EE}"/>
                </a:ext>
              </a:extLst>
            </p:cNvPr>
            <p:cNvSpPr/>
            <p:nvPr/>
          </p:nvSpPr>
          <p:spPr>
            <a:xfrm>
              <a:off x="8079074" y="3574928"/>
              <a:ext cx="141882" cy="10257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4287" y="322"/>
                  </a:lnTo>
                  <a:cubicBezTo>
                    <a:pt x="4370" y="322"/>
                    <a:pt x="4454" y="250"/>
                    <a:pt x="4454" y="155"/>
                  </a:cubicBezTo>
                  <a:cubicBezTo>
                    <a:pt x="4454" y="72"/>
                    <a:pt x="4370" y="0"/>
                    <a:pt x="4287" y="0"/>
                  </a:cubicBezTo>
                  <a:close/>
                </a:path>
              </a:pathLst>
            </a:custGeom>
            <a:solidFill>
              <a:srgbClr val="657E93"/>
            </a:solidFill>
            <a:ln w="3175"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396;p58">
              <a:extLst>
                <a:ext uri="{FF2B5EF4-FFF2-40B4-BE49-F238E27FC236}">
                  <a16:creationId xmlns:a16="http://schemas.microsoft.com/office/drawing/2014/main" id="{76D16DD4-C701-1876-452C-1659950411ED}"/>
                </a:ext>
              </a:extLst>
            </p:cNvPr>
            <p:cNvSpPr/>
            <p:nvPr/>
          </p:nvSpPr>
          <p:spPr>
            <a:xfrm>
              <a:off x="8079074" y="3619685"/>
              <a:ext cx="141882" cy="10640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4287" y="334"/>
                  </a:lnTo>
                  <a:cubicBezTo>
                    <a:pt x="4370" y="334"/>
                    <a:pt x="4454" y="262"/>
                    <a:pt x="4454" y="167"/>
                  </a:cubicBezTo>
                  <a:cubicBezTo>
                    <a:pt x="4454" y="84"/>
                    <a:pt x="4370" y="0"/>
                    <a:pt x="4287" y="0"/>
                  </a:cubicBezTo>
                  <a:close/>
                </a:path>
              </a:pathLst>
            </a:custGeom>
            <a:solidFill>
              <a:srgbClr val="657E93"/>
            </a:solidFill>
            <a:ln w="3175"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0556;p58">
            <a:extLst>
              <a:ext uri="{FF2B5EF4-FFF2-40B4-BE49-F238E27FC236}">
                <a16:creationId xmlns:a16="http://schemas.microsoft.com/office/drawing/2014/main" id="{FFA1A434-831D-FEB5-0C4E-D4E21AABC3C8}"/>
              </a:ext>
            </a:extLst>
          </p:cNvPr>
          <p:cNvSpPr/>
          <p:nvPr/>
        </p:nvSpPr>
        <p:spPr>
          <a:xfrm>
            <a:off x="5962350" y="2854190"/>
            <a:ext cx="291696" cy="354642"/>
          </a:xfrm>
          <a:custGeom>
            <a:avLst/>
            <a:gdLst/>
            <a:ahLst/>
            <a:cxnLst/>
            <a:rect l="l" t="t" r="r" b="b"/>
            <a:pathLst>
              <a:path w="9990" h="11133" extrusionOk="0">
                <a:moveTo>
                  <a:pt x="3096" y="1"/>
                </a:moveTo>
                <a:cubicBezTo>
                  <a:pt x="1358" y="36"/>
                  <a:pt x="0" y="1656"/>
                  <a:pt x="346" y="3418"/>
                </a:cubicBezTo>
                <a:cubicBezTo>
                  <a:pt x="356" y="3494"/>
                  <a:pt x="437" y="3550"/>
                  <a:pt x="514" y="3550"/>
                </a:cubicBezTo>
                <a:cubicBezTo>
                  <a:pt x="522" y="3550"/>
                  <a:pt x="529" y="3550"/>
                  <a:pt x="536" y="3549"/>
                </a:cubicBezTo>
                <a:cubicBezTo>
                  <a:pt x="631" y="3525"/>
                  <a:pt x="691" y="3441"/>
                  <a:pt x="667" y="3358"/>
                </a:cubicBezTo>
                <a:cubicBezTo>
                  <a:pt x="369" y="1810"/>
                  <a:pt x="1560" y="358"/>
                  <a:pt x="3108" y="334"/>
                </a:cubicBezTo>
                <a:cubicBezTo>
                  <a:pt x="3128" y="333"/>
                  <a:pt x="3148" y="333"/>
                  <a:pt x="3168" y="333"/>
                </a:cubicBezTo>
                <a:cubicBezTo>
                  <a:pt x="3671" y="333"/>
                  <a:pt x="4160" y="476"/>
                  <a:pt x="4572" y="763"/>
                </a:cubicBezTo>
                <a:cubicBezTo>
                  <a:pt x="4745" y="876"/>
                  <a:pt x="4935" y="932"/>
                  <a:pt x="5124" y="932"/>
                </a:cubicBezTo>
                <a:cubicBezTo>
                  <a:pt x="5313" y="932"/>
                  <a:pt x="5501" y="876"/>
                  <a:pt x="5668" y="763"/>
                </a:cubicBezTo>
                <a:cubicBezTo>
                  <a:pt x="6113" y="465"/>
                  <a:pt x="6597" y="331"/>
                  <a:pt x="7070" y="331"/>
                </a:cubicBezTo>
                <a:cubicBezTo>
                  <a:pt x="8393" y="331"/>
                  <a:pt x="9624" y="1384"/>
                  <a:pt x="9632" y="2858"/>
                </a:cubicBezTo>
                <a:cubicBezTo>
                  <a:pt x="9632" y="3477"/>
                  <a:pt x="9406" y="4073"/>
                  <a:pt x="9025" y="4525"/>
                </a:cubicBezTo>
                <a:cubicBezTo>
                  <a:pt x="8370" y="5287"/>
                  <a:pt x="8013" y="6228"/>
                  <a:pt x="8013" y="7192"/>
                </a:cubicBezTo>
                <a:lnTo>
                  <a:pt x="8013" y="8966"/>
                </a:lnTo>
                <a:cubicBezTo>
                  <a:pt x="8013" y="9930"/>
                  <a:pt x="7263" y="10716"/>
                  <a:pt x="6322" y="10811"/>
                </a:cubicBezTo>
                <a:lnTo>
                  <a:pt x="6322" y="8573"/>
                </a:lnTo>
                <a:cubicBezTo>
                  <a:pt x="6322" y="7918"/>
                  <a:pt x="5787" y="7382"/>
                  <a:pt x="5132" y="7382"/>
                </a:cubicBezTo>
                <a:cubicBezTo>
                  <a:pt x="4477" y="7382"/>
                  <a:pt x="3941" y="7918"/>
                  <a:pt x="3941" y="8573"/>
                </a:cubicBezTo>
                <a:lnTo>
                  <a:pt x="3941" y="10811"/>
                </a:lnTo>
                <a:cubicBezTo>
                  <a:pt x="3013" y="10716"/>
                  <a:pt x="2262" y="9930"/>
                  <a:pt x="2262" y="8966"/>
                </a:cubicBezTo>
                <a:lnTo>
                  <a:pt x="2262" y="7192"/>
                </a:lnTo>
                <a:cubicBezTo>
                  <a:pt x="2262" y="6228"/>
                  <a:pt x="1905" y="5275"/>
                  <a:pt x="1250" y="4525"/>
                </a:cubicBezTo>
                <a:cubicBezTo>
                  <a:pt x="1131" y="4394"/>
                  <a:pt x="1048" y="4263"/>
                  <a:pt x="953" y="4096"/>
                </a:cubicBezTo>
                <a:cubicBezTo>
                  <a:pt x="920" y="4047"/>
                  <a:pt x="865" y="4015"/>
                  <a:pt x="807" y="4015"/>
                </a:cubicBezTo>
                <a:cubicBezTo>
                  <a:pt x="780" y="4015"/>
                  <a:pt x="753" y="4022"/>
                  <a:pt x="727" y="4037"/>
                </a:cubicBezTo>
                <a:cubicBezTo>
                  <a:pt x="655" y="4084"/>
                  <a:pt x="631" y="4192"/>
                  <a:pt x="667" y="4263"/>
                </a:cubicBezTo>
                <a:cubicBezTo>
                  <a:pt x="762" y="4430"/>
                  <a:pt x="881" y="4584"/>
                  <a:pt x="1012" y="4739"/>
                </a:cubicBezTo>
                <a:cubicBezTo>
                  <a:pt x="1608" y="5442"/>
                  <a:pt x="1953" y="6299"/>
                  <a:pt x="1953" y="7192"/>
                </a:cubicBezTo>
                <a:lnTo>
                  <a:pt x="1953" y="8966"/>
                </a:lnTo>
                <a:cubicBezTo>
                  <a:pt x="1953" y="10168"/>
                  <a:pt x="2929" y="11133"/>
                  <a:pt x="4120" y="11133"/>
                </a:cubicBezTo>
                <a:cubicBezTo>
                  <a:pt x="4215" y="11133"/>
                  <a:pt x="4286" y="11061"/>
                  <a:pt x="4286" y="10978"/>
                </a:cubicBezTo>
                <a:lnTo>
                  <a:pt x="4286" y="8561"/>
                </a:lnTo>
                <a:cubicBezTo>
                  <a:pt x="4286" y="8085"/>
                  <a:pt x="4679" y="7704"/>
                  <a:pt x="5156" y="7704"/>
                </a:cubicBezTo>
                <a:cubicBezTo>
                  <a:pt x="5632" y="7704"/>
                  <a:pt x="6013" y="8085"/>
                  <a:pt x="6013" y="8561"/>
                </a:cubicBezTo>
                <a:lnTo>
                  <a:pt x="6013" y="10978"/>
                </a:lnTo>
                <a:cubicBezTo>
                  <a:pt x="6013" y="11061"/>
                  <a:pt x="6084" y="11133"/>
                  <a:pt x="6180" y="11133"/>
                </a:cubicBezTo>
                <a:cubicBezTo>
                  <a:pt x="7382" y="11133"/>
                  <a:pt x="8347" y="10157"/>
                  <a:pt x="8347" y="8966"/>
                </a:cubicBezTo>
                <a:lnTo>
                  <a:pt x="8347" y="7192"/>
                </a:lnTo>
                <a:cubicBezTo>
                  <a:pt x="8347" y="6299"/>
                  <a:pt x="8680" y="5442"/>
                  <a:pt x="9287" y="4739"/>
                </a:cubicBezTo>
                <a:cubicBezTo>
                  <a:pt x="9740" y="4215"/>
                  <a:pt x="9990" y="3549"/>
                  <a:pt x="9990" y="2858"/>
                </a:cubicBezTo>
                <a:cubicBezTo>
                  <a:pt x="9955" y="1194"/>
                  <a:pt x="8560" y="7"/>
                  <a:pt x="7072" y="7"/>
                </a:cubicBezTo>
                <a:cubicBezTo>
                  <a:pt x="6537" y="7"/>
                  <a:pt x="5990" y="161"/>
                  <a:pt x="5489" y="501"/>
                </a:cubicBezTo>
                <a:cubicBezTo>
                  <a:pt x="5382" y="572"/>
                  <a:pt x="5257" y="608"/>
                  <a:pt x="5129" y="608"/>
                </a:cubicBezTo>
                <a:cubicBezTo>
                  <a:pt x="5001" y="608"/>
                  <a:pt x="4870" y="572"/>
                  <a:pt x="4751" y="501"/>
                </a:cubicBezTo>
                <a:cubicBezTo>
                  <a:pt x="4263" y="167"/>
                  <a:pt x="3691" y="1"/>
                  <a:pt x="3096" y="1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accent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10592;p58">
            <a:extLst>
              <a:ext uri="{FF2B5EF4-FFF2-40B4-BE49-F238E27FC236}">
                <a16:creationId xmlns:a16="http://schemas.microsoft.com/office/drawing/2014/main" id="{5B5BDAD5-D2CD-479B-FFC8-54D3A37992EE}"/>
              </a:ext>
            </a:extLst>
          </p:cNvPr>
          <p:cNvGrpSpPr/>
          <p:nvPr/>
        </p:nvGrpSpPr>
        <p:grpSpPr>
          <a:xfrm>
            <a:off x="2842363" y="2812381"/>
            <a:ext cx="367925" cy="367161"/>
            <a:chOff x="5756399" y="2434456"/>
            <a:chExt cx="367925" cy="367161"/>
          </a:xfrm>
        </p:grpSpPr>
        <p:sp>
          <p:nvSpPr>
            <p:cNvPr id="27" name="Google Shape;10593;p58">
              <a:extLst>
                <a:ext uri="{FF2B5EF4-FFF2-40B4-BE49-F238E27FC236}">
                  <a16:creationId xmlns:a16="http://schemas.microsoft.com/office/drawing/2014/main" id="{2973C989-2FAC-F6B7-78F7-8D426EFC3AE7}"/>
                </a:ext>
              </a:extLst>
            </p:cNvPr>
            <p:cNvSpPr/>
            <p:nvPr/>
          </p:nvSpPr>
          <p:spPr>
            <a:xfrm>
              <a:off x="5864865" y="2563023"/>
              <a:ext cx="39882" cy="68297"/>
            </a:xfrm>
            <a:custGeom>
              <a:avLst/>
              <a:gdLst/>
              <a:ahLst/>
              <a:cxnLst/>
              <a:rect l="l" t="t" r="r" b="b"/>
              <a:pathLst>
                <a:path w="1252" h="2144" extrusionOk="0">
                  <a:moveTo>
                    <a:pt x="918" y="334"/>
                  </a:moveTo>
                  <a:lnTo>
                    <a:pt x="918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77"/>
                  </a:lnTo>
                  <a:cubicBezTo>
                    <a:pt x="1" y="2072"/>
                    <a:pt x="84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 w="3175"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594;p58">
              <a:extLst>
                <a:ext uri="{FF2B5EF4-FFF2-40B4-BE49-F238E27FC236}">
                  <a16:creationId xmlns:a16="http://schemas.microsoft.com/office/drawing/2014/main" id="{13327143-51DF-7B55-7197-1FEDFF7204E6}"/>
                </a:ext>
              </a:extLst>
            </p:cNvPr>
            <p:cNvSpPr/>
            <p:nvPr/>
          </p:nvSpPr>
          <p:spPr>
            <a:xfrm>
              <a:off x="5920261" y="2563023"/>
              <a:ext cx="40233" cy="68297"/>
            </a:xfrm>
            <a:custGeom>
              <a:avLst/>
              <a:gdLst/>
              <a:ahLst/>
              <a:cxnLst/>
              <a:rect l="l" t="t" r="r" b="b"/>
              <a:pathLst>
                <a:path w="1263" h="2144" extrusionOk="0">
                  <a:moveTo>
                    <a:pt x="929" y="334"/>
                  </a:moveTo>
                  <a:lnTo>
                    <a:pt x="929" y="1822"/>
                  </a:lnTo>
                  <a:lnTo>
                    <a:pt x="346" y="1822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84" y="1"/>
                    <a:pt x="12" y="72"/>
                    <a:pt x="12" y="167"/>
                  </a:cubicBezTo>
                  <a:lnTo>
                    <a:pt x="12" y="1977"/>
                  </a:lnTo>
                  <a:cubicBezTo>
                    <a:pt x="0" y="2072"/>
                    <a:pt x="84" y="2144"/>
                    <a:pt x="167" y="2144"/>
                  </a:cubicBezTo>
                  <a:lnTo>
                    <a:pt x="1096" y="2144"/>
                  </a:lnTo>
                  <a:cubicBezTo>
                    <a:pt x="1179" y="2144"/>
                    <a:pt x="1262" y="2072"/>
                    <a:pt x="1262" y="1977"/>
                  </a:cubicBezTo>
                  <a:lnTo>
                    <a:pt x="1262" y="167"/>
                  </a:lnTo>
                  <a:cubicBezTo>
                    <a:pt x="1262" y="72"/>
                    <a:pt x="1179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 w="3175"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595;p58">
              <a:extLst>
                <a:ext uri="{FF2B5EF4-FFF2-40B4-BE49-F238E27FC236}">
                  <a16:creationId xmlns:a16="http://schemas.microsoft.com/office/drawing/2014/main" id="{62FF77B4-F275-9A6A-AD04-69720750C2D1}"/>
                </a:ext>
              </a:extLst>
            </p:cNvPr>
            <p:cNvSpPr/>
            <p:nvPr/>
          </p:nvSpPr>
          <p:spPr>
            <a:xfrm>
              <a:off x="5790165" y="2646451"/>
              <a:ext cx="39851" cy="68329"/>
            </a:xfrm>
            <a:custGeom>
              <a:avLst/>
              <a:gdLst/>
              <a:ahLst/>
              <a:cxnLst/>
              <a:rect l="l" t="t" r="r" b="b"/>
              <a:pathLst>
                <a:path w="1251" h="2145" extrusionOk="0">
                  <a:moveTo>
                    <a:pt x="917" y="334"/>
                  </a:moveTo>
                  <a:lnTo>
                    <a:pt x="917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977"/>
                  </a:lnTo>
                  <a:cubicBezTo>
                    <a:pt x="0" y="2073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rgbClr val="657E93"/>
            </a:solidFill>
            <a:ln w="3175"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596;p58">
              <a:extLst>
                <a:ext uri="{FF2B5EF4-FFF2-40B4-BE49-F238E27FC236}">
                  <a16:creationId xmlns:a16="http://schemas.microsoft.com/office/drawing/2014/main" id="{93753256-F2DE-15D0-03E9-0C161B1A0A9F}"/>
                </a:ext>
              </a:extLst>
            </p:cNvPr>
            <p:cNvSpPr/>
            <p:nvPr/>
          </p:nvSpPr>
          <p:spPr>
            <a:xfrm>
              <a:off x="6050707" y="2646451"/>
              <a:ext cx="39882" cy="68329"/>
            </a:xfrm>
            <a:custGeom>
              <a:avLst/>
              <a:gdLst/>
              <a:ahLst/>
              <a:cxnLst/>
              <a:rect l="l" t="t" r="r" b="b"/>
              <a:pathLst>
                <a:path w="1252" h="2145" extrusionOk="0">
                  <a:moveTo>
                    <a:pt x="930" y="334"/>
                  </a:moveTo>
                  <a:lnTo>
                    <a:pt x="930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1977"/>
                  </a:lnTo>
                  <a:cubicBezTo>
                    <a:pt x="1" y="2073"/>
                    <a:pt x="72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 w="3175"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597;p58">
              <a:extLst>
                <a:ext uri="{FF2B5EF4-FFF2-40B4-BE49-F238E27FC236}">
                  <a16:creationId xmlns:a16="http://schemas.microsoft.com/office/drawing/2014/main" id="{ECAC48BB-22E0-5EC2-6F7F-066D03E549AA}"/>
                </a:ext>
              </a:extLst>
            </p:cNvPr>
            <p:cNvSpPr/>
            <p:nvPr/>
          </p:nvSpPr>
          <p:spPr>
            <a:xfrm>
              <a:off x="5976007" y="2563023"/>
              <a:ext cx="39851" cy="68297"/>
            </a:xfrm>
            <a:custGeom>
              <a:avLst/>
              <a:gdLst/>
              <a:ahLst/>
              <a:cxnLst/>
              <a:rect l="l" t="t" r="r" b="b"/>
              <a:pathLst>
                <a:path w="1251" h="2144" extrusionOk="0">
                  <a:moveTo>
                    <a:pt x="917" y="334"/>
                  </a:moveTo>
                  <a:lnTo>
                    <a:pt x="917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977"/>
                  </a:lnTo>
                  <a:cubicBezTo>
                    <a:pt x="0" y="2072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rgbClr val="657E93"/>
            </a:solidFill>
            <a:ln w="3175"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598;p58">
              <a:extLst>
                <a:ext uri="{FF2B5EF4-FFF2-40B4-BE49-F238E27FC236}">
                  <a16:creationId xmlns:a16="http://schemas.microsoft.com/office/drawing/2014/main" id="{67F86831-D889-7DB3-F363-C109AB0B8D18}"/>
                </a:ext>
              </a:extLst>
            </p:cNvPr>
            <p:cNvSpPr/>
            <p:nvPr/>
          </p:nvSpPr>
          <p:spPr>
            <a:xfrm>
              <a:off x="5919114" y="2453027"/>
              <a:ext cx="42877" cy="43673"/>
            </a:xfrm>
            <a:custGeom>
              <a:avLst/>
              <a:gdLst/>
              <a:ahLst/>
              <a:cxnLst/>
              <a:rect l="l" t="t" r="r" b="b"/>
              <a:pathLst>
                <a:path w="1346" h="1371" extrusionOk="0">
                  <a:moveTo>
                    <a:pt x="679" y="1"/>
                  </a:moveTo>
                  <a:cubicBezTo>
                    <a:pt x="596" y="1"/>
                    <a:pt x="524" y="72"/>
                    <a:pt x="524" y="167"/>
                  </a:cubicBezTo>
                  <a:lnTo>
                    <a:pt x="524" y="525"/>
                  </a:lnTo>
                  <a:lnTo>
                    <a:pt x="167" y="525"/>
                  </a:lnTo>
                  <a:cubicBezTo>
                    <a:pt x="72" y="525"/>
                    <a:pt x="1" y="596"/>
                    <a:pt x="1" y="691"/>
                  </a:cubicBezTo>
                  <a:cubicBezTo>
                    <a:pt x="1" y="775"/>
                    <a:pt x="72" y="846"/>
                    <a:pt x="167" y="846"/>
                  </a:cubicBezTo>
                  <a:lnTo>
                    <a:pt x="524" y="846"/>
                  </a:lnTo>
                  <a:lnTo>
                    <a:pt x="501" y="1203"/>
                  </a:lnTo>
                  <a:cubicBezTo>
                    <a:pt x="501" y="1299"/>
                    <a:pt x="584" y="1370"/>
                    <a:pt x="667" y="1370"/>
                  </a:cubicBezTo>
                  <a:cubicBezTo>
                    <a:pt x="751" y="1370"/>
                    <a:pt x="834" y="1299"/>
                    <a:pt x="834" y="1203"/>
                  </a:cubicBezTo>
                  <a:lnTo>
                    <a:pt x="834" y="846"/>
                  </a:lnTo>
                  <a:lnTo>
                    <a:pt x="1191" y="846"/>
                  </a:lnTo>
                  <a:cubicBezTo>
                    <a:pt x="1274" y="846"/>
                    <a:pt x="1346" y="775"/>
                    <a:pt x="1346" y="691"/>
                  </a:cubicBezTo>
                  <a:cubicBezTo>
                    <a:pt x="1346" y="596"/>
                    <a:pt x="1274" y="525"/>
                    <a:pt x="1191" y="525"/>
                  </a:cubicBezTo>
                  <a:lnTo>
                    <a:pt x="846" y="525"/>
                  </a:lnTo>
                  <a:lnTo>
                    <a:pt x="846" y="167"/>
                  </a:ln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 w="3175"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99;p58">
              <a:extLst>
                <a:ext uri="{FF2B5EF4-FFF2-40B4-BE49-F238E27FC236}">
                  <a16:creationId xmlns:a16="http://schemas.microsoft.com/office/drawing/2014/main" id="{16F33E12-C546-A6C9-151A-2C4A5226EE14}"/>
                </a:ext>
              </a:extLst>
            </p:cNvPr>
            <p:cNvSpPr/>
            <p:nvPr/>
          </p:nvSpPr>
          <p:spPr>
            <a:xfrm>
              <a:off x="5756399" y="2434456"/>
              <a:ext cx="367925" cy="367161"/>
            </a:xfrm>
            <a:custGeom>
              <a:avLst/>
              <a:gdLst/>
              <a:ahLst/>
              <a:cxnLst/>
              <a:rect l="l" t="t" r="r" b="b"/>
              <a:pathLst>
                <a:path w="11550" h="11526" extrusionOk="0">
                  <a:moveTo>
                    <a:pt x="7192" y="334"/>
                  </a:moveTo>
                  <a:lnTo>
                    <a:pt x="7192" y="2215"/>
                  </a:lnTo>
                  <a:lnTo>
                    <a:pt x="6287" y="2215"/>
                  </a:lnTo>
                  <a:cubicBezTo>
                    <a:pt x="6192" y="2215"/>
                    <a:pt x="6121" y="2298"/>
                    <a:pt x="6121" y="2382"/>
                  </a:cubicBezTo>
                  <a:cubicBezTo>
                    <a:pt x="6121" y="2477"/>
                    <a:pt x="6192" y="2548"/>
                    <a:pt x="6287" y="2548"/>
                  </a:cubicBezTo>
                  <a:lnTo>
                    <a:pt x="8859" y="2548"/>
                  </a:lnTo>
                  <a:lnTo>
                    <a:pt x="8859" y="2822"/>
                  </a:lnTo>
                  <a:lnTo>
                    <a:pt x="2692" y="2822"/>
                  </a:lnTo>
                  <a:lnTo>
                    <a:pt x="2692" y="2548"/>
                  </a:lnTo>
                  <a:lnTo>
                    <a:pt x="5335" y="2548"/>
                  </a:lnTo>
                  <a:cubicBezTo>
                    <a:pt x="5418" y="2548"/>
                    <a:pt x="5490" y="2477"/>
                    <a:pt x="5490" y="2382"/>
                  </a:cubicBezTo>
                  <a:cubicBezTo>
                    <a:pt x="5490" y="2298"/>
                    <a:pt x="5418" y="2215"/>
                    <a:pt x="5335" y="2215"/>
                  </a:cubicBezTo>
                  <a:lnTo>
                    <a:pt x="4370" y="2215"/>
                  </a:lnTo>
                  <a:lnTo>
                    <a:pt x="4370" y="334"/>
                  </a:lnTo>
                  <a:close/>
                  <a:moveTo>
                    <a:pt x="2787" y="4287"/>
                  </a:moveTo>
                  <a:lnTo>
                    <a:pt x="2787" y="4560"/>
                  </a:lnTo>
                  <a:lnTo>
                    <a:pt x="346" y="4560"/>
                  </a:lnTo>
                  <a:lnTo>
                    <a:pt x="346" y="4287"/>
                  </a:lnTo>
                  <a:close/>
                  <a:moveTo>
                    <a:pt x="7133" y="8037"/>
                  </a:moveTo>
                  <a:lnTo>
                    <a:pt x="7133" y="10537"/>
                  </a:lnTo>
                  <a:lnTo>
                    <a:pt x="5954" y="10537"/>
                  </a:lnTo>
                  <a:lnTo>
                    <a:pt x="5954" y="8037"/>
                  </a:lnTo>
                  <a:close/>
                  <a:moveTo>
                    <a:pt x="8442" y="3156"/>
                  </a:moveTo>
                  <a:lnTo>
                    <a:pt x="8442" y="10537"/>
                  </a:lnTo>
                  <a:lnTo>
                    <a:pt x="7478" y="10537"/>
                  </a:lnTo>
                  <a:lnTo>
                    <a:pt x="7478" y="7859"/>
                  </a:lnTo>
                  <a:cubicBezTo>
                    <a:pt x="7478" y="7775"/>
                    <a:pt x="7395" y="7704"/>
                    <a:pt x="7311" y="7704"/>
                  </a:cubicBezTo>
                  <a:lnTo>
                    <a:pt x="4287" y="7704"/>
                  </a:lnTo>
                  <a:cubicBezTo>
                    <a:pt x="4204" y="7704"/>
                    <a:pt x="4120" y="7775"/>
                    <a:pt x="4120" y="7859"/>
                  </a:cubicBezTo>
                  <a:lnTo>
                    <a:pt x="4120" y="10537"/>
                  </a:lnTo>
                  <a:lnTo>
                    <a:pt x="3156" y="10537"/>
                  </a:lnTo>
                  <a:lnTo>
                    <a:pt x="3132" y="3156"/>
                  </a:lnTo>
                  <a:close/>
                  <a:moveTo>
                    <a:pt x="5609" y="8061"/>
                  </a:moveTo>
                  <a:lnTo>
                    <a:pt x="5609" y="10561"/>
                  </a:lnTo>
                  <a:lnTo>
                    <a:pt x="4442" y="10561"/>
                  </a:lnTo>
                  <a:lnTo>
                    <a:pt x="4442" y="8061"/>
                  </a:lnTo>
                  <a:close/>
                  <a:moveTo>
                    <a:pt x="10966" y="4906"/>
                  </a:moveTo>
                  <a:lnTo>
                    <a:pt x="10966" y="10561"/>
                  </a:lnTo>
                  <a:lnTo>
                    <a:pt x="8764" y="10561"/>
                  </a:lnTo>
                  <a:lnTo>
                    <a:pt x="8764" y="4906"/>
                  </a:lnTo>
                  <a:close/>
                  <a:moveTo>
                    <a:pt x="11205" y="10883"/>
                  </a:moveTo>
                  <a:lnTo>
                    <a:pt x="11205" y="11180"/>
                  </a:lnTo>
                  <a:lnTo>
                    <a:pt x="334" y="11180"/>
                  </a:lnTo>
                  <a:lnTo>
                    <a:pt x="334" y="10883"/>
                  </a:lnTo>
                  <a:close/>
                  <a:moveTo>
                    <a:pt x="4216" y="0"/>
                  </a:moveTo>
                  <a:cubicBezTo>
                    <a:pt x="4120" y="0"/>
                    <a:pt x="4049" y="72"/>
                    <a:pt x="4049" y="167"/>
                  </a:cubicBezTo>
                  <a:lnTo>
                    <a:pt x="4049" y="2239"/>
                  </a:lnTo>
                  <a:lnTo>
                    <a:pt x="2537" y="2239"/>
                  </a:lnTo>
                  <a:cubicBezTo>
                    <a:pt x="2442" y="2239"/>
                    <a:pt x="2370" y="2310"/>
                    <a:pt x="2370" y="2394"/>
                  </a:cubicBezTo>
                  <a:lnTo>
                    <a:pt x="2370" y="3013"/>
                  </a:lnTo>
                  <a:cubicBezTo>
                    <a:pt x="2370" y="3096"/>
                    <a:pt x="2442" y="3179"/>
                    <a:pt x="2537" y="3179"/>
                  </a:cubicBezTo>
                  <a:lnTo>
                    <a:pt x="2787" y="3179"/>
                  </a:lnTo>
                  <a:lnTo>
                    <a:pt x="2787" y="3965"/>
                  </a:lnTo>
                  <a:lnTo>
                    <a:pt x="167" y="3965"/>
                  </a:lnTo>
                  <a:cubicBezTo>
                    <a:pt x="72" y="3965"/>
                    <a:pt x="1" y="4037"/>
                    <a:pt x="1" y="4132"/>
                  </a:cubicBezTo>
                  <a:lnTo>
                    <a:pt x="1" y="4739"/>
                  </a:lnTo>
                  <a:cubicBezTo>
                    <a:pt x="1" y="4822"/>
                    <a:pt x="72" y="4906"/>
                    <a:pt x="167" y="4906"/>
                  </a:cubicBezTo>
                  <a:lnTo>
                    <a:pt x="239" y="4906"/>
                  </a:lnTo>
                  <a:lnTo>
                    <a:pt x="239" y="6013"/>
                  </a:lnTo>
                  <a:cubicBezTo>
                    <a:pt x="239" y="6108"/>
                    <a:pt x="310" y="6180"/>
                    <a:pt x="406" y="6180"/>
                  </a:cubicBezTo>
                  <a:cubicBezTo>
                    <a:pt x="489" y="6180"/>
                    <a:pt x="572" y="6108"/>
                    <a:pt x="572" y="6013"/>
                  </a:cubicBezTo>
                  <a:lnTo>
                    <a:pt x="572" y="4906"/>
                  </a:lnTo>
                  <a:lnTo>
                    <a:pt x="2763" y="4906"/>
                  </a:lnTo>
                  <a:lnTo>
                    <a:pt x="2763" y="10561"/>
                  </a:lnTo>
                  <a:lnTo>
                    <a:pt x="572" y="10561"/>
                  </a:lnTo>
                  <a:lnTo>
                    <a:pt x="572" y="6870"/>
                  </a:lnTo>
                  <a:cubicBezTo>
                    <a:pt x="572" y="6775"/>
                    <a:pt x="489" y="6704"/>
                    <a:pt x="406" y="6704"/>
                  </a:cubicBezTo>
                  <a:cubicBezTo>
                    <a:pt x="310" y="6704"/>
                    <a:pt x="239" y="6775"/>
                    <a:pt x="239" y="6870"/>
                  </a:cubicBezTo>
                  <a:lnTo>
                    <a:pt x="239" y="10561"/>
                  </a:lnTo>
                  <a:lnTo>
                    <a:pt x="167" y="10561"/>
                  </a:lnTo>
                  <a:cubicBezTo>
                    <a:pt x="72" y="10561"/>
                    <a:pt x="1" y="10633"/>
                    <a:pt x="1" y="10716"/>
                  </a:cubicBezTo>
                  <a:lnTo>
                    <a:pt x="1" y="11359"/>
                  </a:lnTo>
                  <a:cubicBezTo>
                    <a:pt x="1" y="11454"/>
                    <a:pt x="72" y="11526"/>
                    <a:pt x="167" y="11526"/>
                  </a:cubicBezTo>
                  <a:lnTo>
                    <a:pt x="11371" y="11526"/>
                  </a:lnTo>
                  <a:cubicBezTo>
                    <a:pt x="11466" y="11526"/>
                    <a:pt x="11538" y="11454"/>
                    <a:pt x="11538" y="11359"/>
                  </a:cubicBezTo>
                  <a:lnTo>
                    <a:pt x="11538" y="10716"/>
                  </a:lnTo>
                  <a:cubicBezTo>
                    <a:pt x="11538" y="10633"/>
                    <a:pt x="11466" y="10561"/>
                    <a:pt x="11371" y="10561"/>
                  </a:cubicBezTo>
                  <a:lnTo>
                    <a:pt x="11300" y="10561"/>
                  </a:lnTo>
                  <a:lnTo>
                    <a:pt x="11300" y="4906"/>
                  </a:lnTo>
                  <a:lnTo>
                    <a:pt x="11383" y="4906"/>
                  </a:lnTo>
                  <a:cubicBezTo>
                    <a:pt x="11478" y="4906"/>
                    <a:pt x="11550" y="4822"/>
                    <a:pt x="11550" y="4739"/>
                  </a:cubicBezTo>
                  <a:lnTo>
                    <a:pt x="11550" y="4132"/>
                  </a:lnTo>
                  <a:cubicBezTo>
                    <a:pt x="11550" y="4037"/>
                    <a:pt x="11478" y="3965"/>
                    <a:pt x="11383" y="3965"/>
                  </a:cubicBezTo>
                  <a:lnTo>
                    <a:pt x="10359" y="3965"/>
                  </a:lnTo>
                  <a:cubicBezTo>
                    <a:pt x="10276" y="3965"/>
                    <a:pt x="10192" y="4037"/>
                    <a:pt x="10192" y="4132"/>
                  </a:cubicBezTo>
                  <a:cubicBezTo>
                    <a:pt x="10192" y="4215"/>
                    <a:pt x="10276" y="4287"/>
                    <a:pt x="10359" y="4287"/>
                  </a:cubicBezTo>
                  <a:lnTo>
                    <a:pt x="11216" y="4287"/>
                  </a:lnTo>
                  <a:lnTo>
                    <a:pt x="11216" y="4560"/>
                  </a:lnTo>
                  <a:lnTo>
                    <a:pt x="8776" y="4560"/>
                  </a:lnTo>
                  <a:lnTo>
                    <a:pt x="8776" y="4287"/>
                  </a:lnTo>
                  <a:lnTo>
                    <a:pt x="9526" y="4287"/>
                  </a:lnTo>
                  <a:cubicBezTo>
                    <a:pt x="9609" y="4287"/>
                    <a:pt x="9692" y="4215"/>
                    <a:pt x="9692" y="4132"/>
                  </a:cubicBezTo>
                  <a:cubicBezTo>
                    <a:pt x="9692" y="4037"/>
                    <a:pt x="9609" y="3965"/>
                    <a:pt x="9526" y="3965"/>
                  </a:cubicBezTo>
                  <a:lnTo>
                    <a:pt x="8776" y="3965"/>
                  </a:lnTo>
                  <a:lnTo>
                    <a:pt x="8776" y="3179"/>
                  </a:lnTo>
                  <a:lnTo>
                    <a:pt x="9038" y="3179"/>
                  </a:lnTo>
                  <a:cubicBezTo>
                    <a:pt x="9121" y="3179"/>
                    <a:pt x="9192" y="3096"/>
                    <a:pt x="9192" y="3013"/>
                  </a:cubicBezTo>
                  <a:lnTo>
                    <a:pt x="9192" y="2394"/>
                  </a:lnTo>
                  <a:cubicBezTo>
                    <a:pt x="9192" y="2310"/>
                    <a:pt x="9121" y="2239"/>
                    <a:pt x="9038" y="2239"/>
                  </a:cubicBezTo>
                  <a:lnTo>
                    <a:pt x="7525" y="2239"/>
                  </a:lnTo>
                  <a:lnTo>
                    <a:pt x="7525" y="167"/>
                  </a:lnTo>
                  <a:cubicBezTo>
                    <a:pt x="7525" y="72"/>
                    <a:pt x="7454" y="0"/>
                    <a:pt x="7371" y="0"/>
                  </a:cubicBezTo>
                  <a:close/>
                </a:path>
              </a:pathLst>
            </a:custGeom>
            <a:solidFill>
              <a:srgbClr val="657E93"/>
            </a:solidFill>
            <a:ln w="3175"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68;p46">
            <a:extLst>
              <a:ext uri="{FF2B5EF4-FFF2-40B4-BE49-F238E27FC236}">
                <a16:creationId xmlns:a16="http://schemas.microsoft.com/office/drawing/2014/main" id="{4AA67A9F-0AD7-2959-2421-B946F267D0E9}"/>
              </a:ext>
            </a:extLst>
          </p:cNvPr>
          <p:cNvSpPr txBox="1">
            <a:spLocks/>
          </p:cNvSpPr>
          <p:nvPr/>
        </p:nvSpPr>
        <p:spPr>
          <a:xfrm>
            <a:off x="-195263" y="1059180"/>
            <a:ext cx="9534525" cy="297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200"/>
              <a:buFont typeface="Rajdhani"/>
              <a:buNone/>
              <a:defRPr sz="6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200"/>
              <a:buFont typeface="Rajdhani"/>
              <a:buNone/>
              <a:defRPr sz="4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200"/>
              <a:buFont typeface="Rajdhani"/>
              <a:buNone/>
              <a:defRPr sz="4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200"/>
              <a:buFont typeface="Rajdhani"/>
              <a:buNone/>
              <a:defRPr sz="4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200"/>
              <a:buFont typeface="Rajdhani"/>
              <a:buNone/>
              <a:defRPr sz="4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200"/>
              <a:buFont typeface="Rajdhani"/>
              <a:buNone/>
              <a:defRPr sz="4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200"/>
              <a:buFont typeface="Rajdhani"/>
              <a:buNone/>
              <a:defRPr sz="4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200"/>
              <a:buFont typeface="Rajdhani"/>
              <a:buNone/>
              <a:defRPr sz="4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200"/>
              <a:buFont typeface="Rajdhani"/>
              <a:buNone/>
              <a:defRPr sz="4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it-IT" dirty="0"/>
              <a:t>GRAZIE </a:t>
            </a:r>
          </a:p>
          <a:p>
            <a:pPr algn="ctr"/>
            <a:r>
              <a:rPr lang="it-IT" dirty="0"/>
              <a:t>PER </a:t>
            </a:r>
          </a:p>
          <a:p>
            <a:pPr algn="ctr"/>
            <a:r>
              <a:rPr lang="it-IT" dirty="0"/>
              <a:t>L’ATTENZIONE</a:t>
            </a:r>
          </a:p>
        </p:txBody>
      </p:sp>
    </p:spTree>
    <p:extLst>
      <p:ext uri="{BB962C8B-B14F-4D97-AF65-F5344CB8AC3E}">
        <p14:creationId xmlns:p14="http://schemas.microsoft.com/office/powerpoint/2010/main" val="3192365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32396" y="971850"/>
            <a:ext cx="4334107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DESCRIZIONE DELL’</a:t>
            </a:r>
            <a:br>
              <a:rPr lang="en" sz="5000" dirty="0"/>
            </a:br>
            <a:r>
              <a:rPr lang="en" sz="5000" dirty="0"/>
              <a:t>APPLICAZIONE</a:t>
            </a:r>
            <a:endParaRPr sz="5000"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572130" y="2118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PAIN DETECTOR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366292" y="976399"/>
            <a:ext cx="4405957" cy="3972680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5424542" y="1870050"/>
            <a:ext cx="3227100" cy="14034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600" dirty="0"/>
              <a:t>Rilevazione in tempo reale dell’intensità del dolore tramite riconoscimento facciale utilizzando come modello una LSTM o un SVR</a:t>
            </a: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5098395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Immagine 2" descr="Immagine che contiene testo, Viso umano, uomo, schermata&#10;&#10;Descrizione generata automaticamente">
            <a:extLst>
              <a:ext uri="{FF2B5EF4-FFF2-40B4-BE49-F238E27FC236}">
                <a16:creationId xmlns:a16="http://schemas.microsoft.com/office/drawing/2014/main" id="{3D10AFA6-F9A6-FB84-E5F5-3E5C358D1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58" y="1143031"/>
            <a:ext cx="4132147" cy="29646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912450" y="1066621"/>
            <a:ext cx="7319100" cy="2654895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Aft>
                <a:spcPts val="600"/>
              </a:spcAft>
              <a:buNone/>
            </a:pPr>
            <a:r>
              <a:rPr lang="it-IT" dirty="0">
                <a:solidFill>
                  <a:srgbClr val="F3F3F3"/>
                </a:solidFill>
              </a:rPr>
              <a:t>L’applicazione:</a:t>
            </a:r>
          </a:p>
          <a:p>
            <a:pPr marL="285750" lvl="0" indent="-285750" algn="l" rtl="0">
              <a:spcAft>
                <a:spcPts val="600"/>
              </a:spcAft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dirty="0"/>
              <a:t>Cattura un </a:t>
            </a:r>
            <a:r>
              <a:rPr lang="it-IT" b="1" dirty="0">
                <a:latin typeface="Fira Sans Condensed" panose="020B0503050000020004" pitchFamily="34" charset="0"/>
              </a:rPr>
              <a:t>flusso di dati </a:t>
            </a:r>
            <a:r>
              <a:rPr lang="it-IT" dirty="0"/>
              <a:t>da una sorgente video o da un’immagine</a:t>
            </a:r>
          </a:p>
          <a:p>
            <a:pPr marL="285750" lvl="0" indent="-285750" algn="l" rtl="0">
              <a:spcAft>
                <a:spcPts val="600"/>
              </a:spcAft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3F3F3"/>
                </a:solidFill>
              </a:rPr>
              <a:t>Identi</a:t>
            </a:r>
            <a:r>
              <a:rPr lang="it-IT" dirty="0"/>
              <a:t>fica i volti ed estrae i </a:t>
            </a:r>
            <a:r>
              <a:rPr lang="it-IT" b="1" dirty="0">
                <a:latin typeface="Fira Sans Condensed" panose="020B0503050000020004" pitchFamily="34" charset="0"/>
              </a:rPr>
              <a:t>landmark facciali </a:t>
            </a:r>
            <a:r>
              <a:rPr lang="it-IT" dirty="0"/>
              <a:t>utilizzando la libreria </a:t>
            </a:r>
            <a:r>
              <a:rPr lang="it-IT" dirty="0" err="1"/>
              <a:t>Py-Feat</a:t>
            </a:r>
            <a:endParaRPr lang="it-IT" dirty="0"/>
          </a:p>
          <a:p>
            <a:pPr marL="285750" lvl="0" indent="-285750" algn="l" rtl="0">
              <a:spcAft>
                <a:spcPts val="600"/>
              </a:spcAft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dirty="0"/>
              <a:t>A partire dai landmark facciali ottenuti estrae le </a:t>
            </a:r>
            <a:r>
              <a:rPr lang="it-IT" b="1" dirty="0">
                <a:latin typeface="Fira Sans Condensed" panose="020B0503050000020004" pitchFamily="34" charset="0"/>
              </a:rPr>
              <a:t>action </a:t>
            </a:r>
            <a:r>
              <a:rPr lang="it-IT" b="1" dirty="0" err="1">
                <a:latin typeface="Fira Sans Condensed" panose="020B0503050000020004" pitchFamily="34" charset="0"/>
              </a:rPr>
              <a:t>unit</a:t>
            </a:r>
            <a:r>
              <a:rPr lang="it-IT" dirty="0"/>
              <a:t>, le cui intensità vengono normalizzate e date in input al modello scelto</a:t>
            </a:r>
          </a:p>
          <a:p>
            <a:pPr marL="285750" lvl="0" indent="-285750" algn="l" rtl="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dirty="0"/>
              <a:t>Infine mostra a schermo i risultati con l’ausilio di tre </a:t>
            </a:r>
            <a:r>
              <a:rPr lang="it-IT" b="1" dirty="0">
                <a:latin typeface="Fira Sans Condensed" panose="020B0503050000020004" pitchFamily="34" charset="0"/>
              </a:rPr>
              <a:t>grafici</a:t>
            </a:r>
            <a:r>
              <a:rPr lang="it-IT" dirty="0"/>
              <a:t>:</a:t>
            </a:r>
          </a:p>
          <a:p>
            <a:pPr marL="742950" lvl="1" indent="-285750">
              <a:spcBef>
                <a:spcPts val="600"/>
              </a:spcBef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dirty="0"/>
              <a:t>Istogramma per le AU</a:t>
            </a:r>
          </a:p>
          <a:p>
            <a:pPr marL="742950" lvl="1" indent="-285750">
              <a:spcBef>
                <a:spcPts val="600"/>
              </a:spcBef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dirty="0"/>
              <a:t>Indicatore del livello del dolore</a:t>
            </a:r>
          </a:p>
          <a:p>
            <a:pPr marL="742950" lvl="1" indent="-285750">
              <a:spcBef>
                <a:spcPts val="600"/>
              </a:spcBef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dirty="0"/>
              <a:t>L’andamento dell’intensità del dolore nel tempo</a:t>
            </a:r>
          </a:p>
          <a:p>
            <a:pPr marL="0" lvl="0" indent="0" algn="l" rtl="0">
              <a:spcAft>
                <a:spcPts val="600"/>
              </a:spcAft>
              <a:buClr>
                <a:schemeClr val="accent4"/>
              </a:buClr>
              <a:buSzPct val="100000"/>
              <a:buNone/>
            </a:pPr>
            <a:endParaRPr lang="it-IT" dirty="0"/>
          </a:p>
          <a:p>
            <a:pPr marL="285750" lvl="0" indent="-285750" algn="l" rtl="0">
              <a:spcAft>
                <a:spcPts val="600"/>
              </a:spcAft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endParaRPr dirty="0">
              <a:solidFill>
                <a:srgbClr val="F3F3F3"/>
              </a:solidFill>
            </a:endParaRPr>
          </a:p>
        </p:txBody>
      </p:sp>
      <p:sp>
        <p:nvSpPr>
          <p:cNvPr id="4" name="Google Shape;109;p25">
            <a:extLst>
              <a:ext uri="{FF2B5EF4-FFF2-40B4-BE49-F238E27FC236}">
                <a16:creationId xmlns:a16="http://schemas.microsoft.com/office/drawing/2014/main" id="{DF71A63D-14B8-96C7-1FBD-590C94C9CC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6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solidFill>
                  <a:srgbClr val="F3F3F3"/>
                </a:solidFill>
              </a:rPr>
              <a:t>REALIZZAZIONE DELL’APPLICAZIONE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7" name="Google Shape;135;p27">
            <a:extLst>
              <a:ext uri="{FF2B5EF4-FFF2-40B4-BE49-F238E27FC236}">
                <a16:creationId xmlns:a16="http://schemas.microsoft.com/office/drawing/2014/main" id="{C5F55347-B24F-3214-3D83-DFF0F7AED515}"/>
              </a:ext>
            </a:extLst>
          </p:cNvPr>
          <p:cNvSpPr txBox="1">
            <a:spLocks/>
          </p:cNvSpPr>
          <p:nvPr/>
        </p:nvSpPr>
        <p:spPr>
          <a:xfrm>
            <a:off x="436991" y="3137963"/>
            <a:ext cx="1967100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it-IT" dirty="0"/>
              <a:t>LSTM</a:t>
            </a:r>
          </a:p>
        </p:txBody>
      </p:sp>
      <p:sp>
        <p:nvSpPr>
          <p:cNvPr id="8" name="Google Shape;136;p27">
            <a:extLst>
              <a:ext uri="{FF2B5EF4-FFF2-40B4-BE49-F238E27FC236}">
                <a16:creationId xmlns:a16="http://schemas.microsoft.com/office/drawing/2014/main" id="{7D6AAE71-67E6-2DAC-617C-618265A492D6}"/>
              </a:ext>
            </a:extLst>
          </p:cNvPr>
          <p:cNvSpPr txBox="1">
            <a:spLocks/>
          </p:cNvSpPr>
          <p:nvPr/>
        </p:nvSpPr>
        <p:spPr>
          <a:xfrm>
            <a:off x="1589778" y="3959813"/>
            <a:ext cx="2982222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buFont typeface="Fira Sans Condensed Light"/>
              <a:buNone/>
            </a:pPr>
            <a:r>
              <a:rPr lang="en-US" sz="1400" dirty="0" err="1"/>
              <a:t>Riconoscimento</a:t>
            </a:r>
            <a:r>
              <a:rPr lang="en-US" sz="1400" dirty="0"/>
              <a:t> con </a:t>
            </a:r>
            <a:r>
              <a:rPr lang="en-US" sz="1400" dirty="0" err="1"/>
              <a:t>finestre</a:t>
            </a:r>
            <a:r>
              <a:rPr lang="en-US" sz="1400" dirty="0"/>
              <a:t> </a:t>
            </a:r>
            <a:r>
              <a:rPr lang="en-US" sz="1400" dirty="0" err="1"/>
              <a:t>temporali</a:t>
            </a:r>
            <a:r>
              <a:rPr lang="en-US" sz="1400" dirty="0"/>
              <a:t> di 90 frame e overlapping del 50%</a:t>
            </a:r>
          </a:p>
        </p:txBody>
      </p:sp>
      <p:cxnSp>
        <p:nvCxnSpPr>
          <p:cNvPr id="9" name="Google Shape;137;p27">
            <a:extLst>
              <a:ext uri="{FF2B5EF4-FFF2-40B4-BE49-F238E27FC236}">
                <a16:creationId xmlns:a16="http://schemas.microsoft.com/office/drawing/2014/main" id="{3373C434-7DE8-8DEB-1F81-D672269AE05A}"/>
              </a:ext>
            </a:extLst>
          </p:cNvPr>
          <p:cNvCxnSpPr>
            <a:cxnSpLocks/>
          </p:cNvCxnSpPr>
          <p:nvPr/>
        </p:nvCxnSpPr>
        <p:spPr>
          <a:xfrm>
            <a:off x="1509673" y="4087251"/>
            <a:ext cx="0" cy="38461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" name="Google Shape;135;p27">
            <a:extLst>
              <a:ext uri="{FF2B5EF4-FFF2-40B4-BE49-F238E27FC236}">
                <a16:creationId xmlns:a16="http://schemas.microsoft.com/office/drawing/2014/main" id="{98CFD315-DCA2-CFB9-1AF9-363B84AE9967}"/>
              </a:ext>
            </a:extLst>
          </p:cNvPr>
          <p:cNvSpPr txBox="1">
            <a:spLocks/>
          </p:cNvSpPr>
          <p:nvPr/>
        </p:nvSpPr>
        <p:spPr>
          <a:xfrm>
            <a:off x="5178228" y="3150126"/>
            <a:ext cx="1992938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it-IT" dirty="0"/>
              <a:t>SVR</a:t>
            </a:r>
          </a:p>
        </p:txBody>
      </p:sp>
      <p:sp>
        <p:nvSpPr>
          <p:cNvPr id="25" name="Google Shape;136;p27">
            <a:extLst>
              <a:ext uri="{FF2B5EF4-FFF2-40B4-BE49-F238E27FC236}">
                <a16:creationId xmlns:a16="http://schemas.microsoft.com/office/drawing/2014/main" id="{8A6F410C-ADDF-F3A9-460E-0D2C3AB7015D}"/>
              </a:ext>
            </a:extLst>
          </p:cNvPr>
          <p:cNvSpPr txBox="1">
            <a:spLocks/>
          </p:cNvSpPr>
          <p:nvPr/>
        </p:nvSpPr>
        <p:spPr>
          <a:xfrm>
            <a:off x="6161778" y="3967738"/>
            <a:ext cx="2982222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buFont typeface="Fira Sans Condensed Light"/>
              <a:buNone/>
            </a:pPr>
            <a:r>
              <a:rPr lang="en-US" sz="1400" dirty="0" err="1"/>
              <a:t>Riconoscimento</a:t>
            </a:r>
            <a:r>
              <a:rPr lang="en-US" sz="1400" dirty="0"/>
              <a:t> frame-by-frame</a:t>
            </a:r>
          </a:p>
        </p:txBody>
      </p:sp>
      <p:cxnSp>
        <p:nvCxnSpPr>
          <p:cNvPr id="26" name="Google Shape;137;p27">
            <a:extLst>
              <a:ext uri="{FF2B5EF4-FFF2-40B4-BE49-F238E27FC236}">
                <a16:creationId xmlns:a16="http://schemas.microsoft.com/office/drawing/2014/main" id="{1AB6AB4D-5EEB-C82A-D0D8-302600AB78A3}"/>
              </a:ext>
            </a:extLst>
          </p:cNvPr>
          <p:cNvCxnSpPr>
            <a:cxnSpLocks/>
          </p:cNvCxnSpPr>
          <p:nvPr/>
        </p:nvCxnSpPr>
        <p:spPr>
          <a:xfrm>
            <a:off x="6062623" y="4095176"/>
            <a:ext cx="0" cy="38461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951915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742235" y="1452625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WEBCAM</a:t>
            </a:r>
            <a:endParaRPr dirty="0"/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1742234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Riconoscimento dell’intesità del dolore in tempo reale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5103283" y="1455263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</a:t>
            </a:r>
            <a:endParaRPr dirty="0"/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5103282" y="1782238"/>
            <a:ext cx="3163128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Riconoscimento dell’intensità del dolore a partire da una registrazione video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3486034" y="2892673"/>
            <a:ext cx="2786799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IMMAGINE (solo SVR)</a:t>
            </a:r>
            <a:endParaRPr dirty="0"/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3486034" y="3219623"/>
            <a:ext cx="3163128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</a:pPr>
            <a:r>
              <a:rPr lang="it-IT" dirty="0"/>
              <a:t>Riconoscimento dell’intensità del dolore a partire dall’immagine di un volto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2677059" y="317952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934859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306708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27" name="Google Shape;127;p26"/>
          <p:cNvCxnSpPr/>
          <p:nvPr/>
        </p:nvCxnSpPr>
        <p:spPr>
          <a:xfrm>
            <a:off x="3353260" y="308463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4982984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611060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32396" y="971850"/>
            <a:ext cx="4334107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000" dirty="0"/>
              <a:t>DATASET UTILIZZATO</a:t>
            </a:r>
            <a:endParaRPr sz="5000"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80765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437502" y="1145040"/>
            <a:ext cx="3807395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158750" indent="0" rtl="0" fontAlgn="base">
              <a:buNone/>
            </a:pPr>
            <a:r>
              <a:rPr lang="it-IT" b="0" i="0" dirty="0">
                <a:solidFill>
                  <a:schemeClr val="accent4"/>
                </a:solidFill>
                <a:effectLst/>
                <a:latin typeface="Fira Sans Condensed Light" panose="020B0403050000020004" pitchFamily="34" charset="0"/>
              </a:rPr>
              <a:t>Il dataset di </a:t>
            </a:r>
            <a:r>
              <a:rPr lang="it-IT" b="0" i="0" dirty="0" err="1">
                <a:solidFill>
                  <a:schemeClr val="accent4"/>
                </a:solidFill>
                <a:effectLst/>
                <a:latin typeface="Fira Sans Condensed Light" panose="020B0403050000020004" pitchFamily="34" charset="0"/>
              </a:rPr>
              <a:t>EmoPain</a:t>
            </a:r>
            <a:r>
              <a:rPr lang="it-IT" b="0" i="0" dirty="0">
                <a:solidFill>
                  <a:schemeClr val="accent4"/>
                </a:solidFill>
                <a:effectLst/>
                <a:latin typeface="Fira Sans Condensed Light" panose="020B0403050000020004" pitchFamily="34" charset="0"/>
              </a:rPr>
              <a:t> è costituito da:</a:t>
            </a:r>
          </a:p>
          <a:p>
            <a:pPr marL="444500" indent="-285750" rtl="0" fontAlgn="base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accent4"/>
                </a:solidFill>
                <a:effectLst/>
                <a:latin typeface="Fira Sans Condensed Light" panose="020B0403050000020004" pitchFamily="34" charset="0"/>
              </a:rPr>
              <a:t>file csv contenenti </a:t>
            </a:r>
            <a:r>
              <a:rPr lang="it-IT" b="1" i="0" dirty="0">
                <a:solidFill>
                  <a:schemeClr val="accent4"/>
                </a:solidFill>
                <a:effectLst/>
                <a:latin typeface="Fira Sans Condensed" panose="020B0503050000020004" pitchFamily="34" charset="0"/>
              </a:rPr>
              <a:t>set di features</a:t>
            </a:r>
            <a:r>
              <a:rPr lang="it-IT" b="0" i="0" dirty="0">
                <a:solidFill>
                  <a:schemeClr val="accent4"/>
                </a:solidFill>
                <a:effectLst/>
                <a:latin typeface="Fira Sans Condensed" panose="020B0503050000020004" pitchFamily="34" charset="0"/>
              </a:rPr>
              <a:t> </a:t>
            </a:r>
            <a:r>
              <a:rPr lang="it-IT" b="0" i="0" dirty="0">
                <a:solidFill>
                  <a:schemeClr val="accent4"/>
                </a:solidFill>
                <a:effectLst/>
                <a:latin typeface="Fira Sans Condensed Light" panose="020B0403050000020004" pitchFamily="34" charset="0"/>
              </a:rPr>
              <a:t>estratte dai volti di ciascun partecipante ed elencate per ogni riga frame-by-frame </a:t>
            </a:r>
          </a:p>
          <a:p>
            <a:pPr marL="444500" indent="-285750" rtl="0" fontAlgn="base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accent4"/>
                </a:solidFill>
                <a:effectLst/>
                <a:latin typeface="Fira Sans Condensed Light" panose="020B0403050000020004" pitchFamily="34" charset="0"/>
              </a:rPr>
              <a:t>file csv contenenti le </a:t>
            </a:r>
            <a:r>
              <a:rPr lang="it-IT" b="1" i="0" dirty="0">
                <a:solidFill>
                  <a:schemeClr val="accent4"/>
                </a:solidFill>
                <a:effectLst/>
                <a:latin typeface="Fira Sans Condensed" panose="020B0503050000020004" pitchFamily="34" charset="0"/>
              </a:rPr>
              <a:t>etichette</a:t>
            </a:r>
            <a:r>
              <a:rPr lang="it-IT" b="0" i="0" dirty="0">
                <a:solidFill>
                  <a:schemeClr val="accent4"/>
                </a:solidFill>
                <a:effectLst/>
                <a:latin typeface="Fira Sans Condensed Light" panose="020B0403050000020004" pitchFamily="34" charset="0"/>
              </a:rPr>
              <a:t> per il livello di dolore percepito in ciascun frame.  </a:t>
            </a:r>
          </a:p>
          <a:p>
            <a:pPr marL="158750" indent="0" rtl="0" fontAlgn="base">
              <a:buNone/>
            </a:pPr>
            <a:endParaRPr lang="it-IT" b="0" i="0" dirty="0">
              <a:solidFill>
                <a:schemeClr val="accent4"/>
              </a:solidFill>
              <a:effectLst/>
              <a:latin typeface="Fira Sans Condensed Light" panose="020B0403050000020004" pitchFamily="34" charset="0"/>
            </a:endParaRPr>
          </a:p>
          <a:p>
            <a:pPr marL="158750" indent="0" rtl="0" fontAlgn="base">
              <a:buNone/>
            </a:pPr>
            <a:r>
              <a:rPr lang="it-IT" b="0" i="0" dirty="0">
                <a:solidFill>
                  <a:schemeClr val="accent4"/>
                </a:solidFill>
                <a:effectLst/>
                <a:latin typeface="Fira Sans Condensed Light" panose="020B0403050000020004" pitchFamily="34" charset="0"/>
              </a:rPr>
              <a:t>I partecipanti sono suddivisi in 14 soggetti che presentano dolore lombare cronico (CLBP) e da 22 soggetti che non lo presentano (HP). </a:t>
            </a:r>
          </a:p>
          <a:p>
            <a:pPr marL="158750" indent="0" rtl="0" fontAlgn="base">
              <a:buNone/>
            </a:pPr>
            <a:endParaRPr lang="it-IT" b="0" i="0" dirty="0">
              <a:solidFill>
                <a:schemeClr val="accent4"/>
              </a:solidFill>
              <a:effectLst/>
              <a:latin typeface="Fira Sans Condensed Light" panose="020B0403050000020004" pitchFamily="34" charset="0"/>
            </a:endParaRPr>
          </a:p>
          <a:p>
            <a:pPr marL="158750" indent="0" rtl="0" fontAlgn="base">
              <a:buNone/>
            </a:pPr>
            <a:r>
              <a:rPr lang="it-IT" b="0" i="0" dirty="0">
                <a:solidFill>
                  <a:schemeClr val="accent4"/>
                </a:solidFill>
                <a:effectLst/>
                <a:latin typeface="Fira Sans Condensed Light" panose="020B0403050000020004" pitchFamily="34" charset="0"/>
              </a:rPr>
              <a:t>Tra le features fornite dal dataset ci siamo focalizzati sulle </a:t>
            </a:r>
            <a:r>
              <a:rPr lang="it-IT" b="1" i="0" dirty="0">
                <a:solidFill>
                  <a:schemeClr val="accent4"/>
                </a:solidFill>
                <a:effectLst/>
                <a:latin typeface="Fira Sans Condensed" panose="020B0503050000020004" pitchFamily="34" charset="0"/>
              </a:rPr>
              <a:t>Action </a:t>
            </a:r>
            <a:r>
              <a:rPr lang="it-IT" b="1" i="0" dirty="0" err="1">
                <a:solidFill>
                  <a:schemeClr val="accent4"/>
                </a:solidFill>
                <a:effectLst/>
                <a:latin typeface="Fira Sans Condensed" panose="020B0503050000020004" pitchFamily="34" charset="0"/>
              </a:rPr>
              <a:t>Units</a:t>
            </a:r>
            <a:r>
              <a:rPr lang="it-IT" b="1" i="0" dirty="0">
                <a:solidFill>
                  <a:schemeClr val="accent4"/>
                </a:solidFill>
                <a:effectLst/>
                <a:latin typeface="Fira Sans Condensed" panose="020B0503050000020004" pitchFamily="34" charset="0"/>
              </a:rPr>
              <a:t> (AU)</a:t>
            </a:r>
            <a:r>
              <a:rPr lang="it-IT" i="0" dirty="0">
                <a:solidFill>
                  <a:schemeClr val="accent4"/>
                </a:solidFill>
                <a:effectLst/>
                <a:latin typeface="Fira Sans Condensed Light" panose="020B0403050000020004" pitchFamily="34" charset="0"/>
              </a:rPr>
              <a:t>: </a:t>
            </a:r>
            <a:r>
              <a:rPr lang="it-IT" b="0" i="0" dirty="0">
                <a:solidFill>
                  <a:schemeClr val="accent4"/>
                </a:solidFill>
                <a:effectLst/>
                <a:latin typeface="Fira Sans Condensed Light" panose="020B0403050000020004" pitchFamily="34" charset="0"/>
              </a:rPr>
              <a:t>queste features sono un sottoinsieme del </a:t>
            </a:r>
            <a:r>
              <a:rPr lang="it-IT" b="0" i="0" dirty="0" err="1">
                <a:solidFill>
                  <a:schemeClr val="accent4"/>
                </a:solidFill>
                <a:effectLst/>
                <a:latin typeface="Fira Sans Condensed Light" panose="020B0403050000020004" pitchFamily="34" charset="0"/>
              </a:rPr>
              <a:t>Facial</a:t>
            </a:r>
            <a:r>
              <a:rPr lang="it-IT" b="0" i="0" dirty="0">
                <a:solidFill>
                  <a:schemeClr val="accent4"/>
                </a:solidFill>
                <a:effectLst/>
                <a:latin typeface="Fira Sans Condensed Light" panose="020B0403050000020004" pitchFamily="34" charset="0"/>
              </a:rPr>
              <a:t> Action Coding System.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4"/>
              </a:solidFill>
              <a:latin typeface="Fira Sans Condensed Light" panose="020B0403050000020004" pitchFamily="34" charset="0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accent4"/>
              </a:solidFill>
              <a:latin typeface="Fira Sans Condensed Light" panose="020B0403050000020004" pitchFamily="34" charset="0"/>
            </a:endParaRPr>
          </a:p>
        </p:txBody>
      </p:sp>
      <p:pic>
        <p:nvPicPr>
          <p:cNvPr id="1026" name="Picture 2" descr="Immagine che contiene testo, schermata, bianco e nero, Carattere&#10;&#10;Descrizione generata automaticamente">
            <a:extLst>
              <a:ext uri="{FF2B5EF4-FFF2-40B4-BE49-F238E27FC236}">
                <a16:creationId xmlns:a16="http://schemas.microsoft.com/office/drawing/2014/main" id="{4CB2DD12-A7AC-DD8D-79B6-E2F6EC198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104" y="1145040"/>
            <a:ext cx="3598126" cy="359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2C7EE5A0-450B-1C58-A223-7AA830B643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56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STRUTTURA DEL DATASET</a:t>
            </a:r>
            <a:endParaRPr sz="3000"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556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ORIGINALE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437502" y="833150"/>
            <a:ext cx="8124467" cy="1508606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rtl="0">
              <a:spcAft>
                <a:spcPts val="1600"/>
              </a:spcAft>
              <a:buNone/>
            </a:pPr>
            <a:r>
              <a:rPr lang="it-IT" dirty="0">
                <a:solidFill>
                  <a:schemeClr val="accent4"/>
                </a:solidFill>
                <a:latin typeface="Fira Sans Condensed Light" panose="020B0403050000020004" pitchFamily="34" charset="0"/>
              </a:rPr>
              <a:t>Per ogni frame sono state indicate le </a:t>
            </a:r>
            <a:r>
              <a:rPr lang="it-IT" dirty="0" err="1">
                <a:solidFill>
                  <a:schemeClr val="accent4"/>
                </a:solidFill>
                <a:latin typeface="Fira Sans Condensed Light" panose="020B0403050000020004" pitchFamily="34" charset="0"/>
              </a:rPr>
              <a:t>pain</a:t>
            </a:r>
            <a:r>
              <a:rPr lang="it-IT" dirty="0">
                <a:solidFill>
                  <a:schemeClr val="accent4"/>
                </a:solidFill>
                <a:latin typeface="Fira Sans Condensed Light" panose="020B0403050000020004" pitchFamily="34" charset="0"/>
              </a:rPr>
              <a:t> label, ovvero i nostri valori target che indicano l’intensità del dolore provato. Queste hanno un range di </a:t>
            </a:r>
            <a:r>
              <a:rPr lang="it-IT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11 valori da 0 a 10</a:t>
            </a:r>
            <a:r>
              <a:rPr lang="it-IT" dirty="0">
                <a:solidFill>
                  <a:schemeClr val="accent4"/>
                </a:solidFill>
                <a:latin typeface="Fira Sans Condensed Light" panose="020B0403050000020004" pitchFamily="34" charset="0"/>
              </a:rPr>
              <a:t> dove zero indica l’assenza di dolore e dieci il dolore estremo.</a:t>
            </a:r>
          </a:p>
          <a:p>
            <a:pPr marL="0" lvl="0" indent="0" rtl="0">
              <a:spcAft>
                <a:spcPts val="1600"/>
              </a:spcAft>
              <a:buNone/>
            </a:pPr>
            <a:r>
              <a:rPr lang="it-IT" dirty="0">
                <a:solidFill>
                  <a:schemeClr val="accent4"/>
                </a:solidFill>
                <a:latin typeface="Fira Sans Condensed Light" panose="020B0403050000020004" pitchFamily="34" charset="0"/>
              </a:rPr>
              <a:t>Dai seguenti grafici si osserva come il dataset sia </a:t>
            </a:r>
            <a:r>
              <a:rPr lang="it-IT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fortemente sbilanciato</a:t>
            </a:r>
            <a:r>
              <a:rPr lang="it-IT" dirty="0">
                <a:solidFill>
                  <a:schemeClr val="accent4"/>
                </a:solidFill>
                <a:latin typeface="Fira Sans Condensed Light" panose="020B0403050000020004" pitchFamily="34" charset="0"/>
              </a:rPr>
              <a:t>, in quanto la maggior parte dei dati sono contrassegnati con una label pari a 0.</a:t>
            </a:r>
            <a:endParaRPr dirty="0">
              <a:solidFill>
                <a:schemeClr val="accent4"/>
              </a:solidFill>
              <a:latin typeface="Fira Sans Condensed Light" panose="020B0403050000020004" pitchFamily="34" charset="0"/>
            </a:endParaRPr>
          </a:p>
        </p:txBody>
      </p:sp>
      <p:pic>
        <p:nvPicPr>
          <p:cNvPr id="2050" name="Picture 2" descr="Immagine che contiene testo, schermata, cerchio, Policromia&#10;&#10;Descrizione generata automaticamente">
            <a:extLst>
              <a:ext uri="{FF2B5EF4-FFF2-40B4-BE49-F238E27FC236}">
                <a16:creationId xmlns:a16="http://schemas.microsoft.com/office/drawing/2014/main" id="{F739E010-756E-C11F-6023-2ED7540F4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02" y="2530984"/>
            <a:ext cx="3889171" cy="233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magine che contiene testo, schermata, cerchio, Policromia&#10;&#10;Descrizione generata automaticamente">
            <a:extLst>
              <a:ext uri="{FF2B5EF4-FFF2-40B4-BE49-F238E27FC236}">
                <a16:creationId xmlns:a16="http://schemas.microsoft.com/office/drawing/2014/main" id="{E260E57E-E771-0CA9-551F-AF7AE9F18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798" y="2530984"/>
            <a:ext cx="3889171" cy="233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336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556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 DEL DATASET 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244216" y="1007523"/>
            <a:ext cx="4564003" cy="1438963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285750" lvl="0" indent="-285750" rtl="0">
              <a:spcAft>
                <a:spcPts val="600"/>
              </a:spcAft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Esclusione</a:t>
            </a:r>
            <a:r>
              <a:rPr lang="it-IT" dirty="0">
                <a:solidFill>
                  <a:schemeClr val="accent4"/>
                </a:solidFill>
                <a:latin typeface="Fira Sans Condensed Light" panose="020B0403050000020004" pitchFamily="34" charset="0"/>
              </a:rPr>
              <a:t> dal dataset di tutti i dati relativi al campione delle persone che non presentano dolore cronico;</a:t>
            </a:r>
          </a:p>
          <a:p>
            <a:pPr marL="285750" lvl="0" indent="-285750" rtl="0">
              <a:spcAft>
                <a:spcPts val="600"/>
              </a:spcAft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Aggregazione</a:t>
            </a:r>
            <a:r>
              <a:rPr lang="it-IT" dirty="0">
                <a:solidFill>
                  <a:schemeClr val="accent4"/>
                </a:solidFill>
                <a:latin typeface="Fira Sans Condensed Light" panose="020B0403050000020004" pitchFamily="34" charset="0"/>
              </a:rPr>
              <a:t> delle 11 </a:t>
            </a:r>
            <a:r>
              <a:rPr lang="it-IT" dirty="0" err="1">
                <a:solidFill>
                  <a:schemeClr val="accent4"/>
                </a:solidFill>
                <a:latin typeface="Fira Sans Condensed Light" panose="020B0403050000020004" pitchFamily="34" charset="0"/>
              </a:rPr>
              <a:t>pain</a:t>
            </a:r>
            <a:r>
              <a:rPr lang="it-IT" dirty="0">
                <a:solidFill>
                  <a:schemeClr val="accent4"/>
                </a:solidFill>
                <a:latin typeface="Fira Sans Condensed Light" panose="020B0403050000020004" pitchFamily="34" charset="0"/>
              </a:rPr>
              <a:t> label in 4 categorie principali</a:t>
            </a:r>
          </a:p>
          <a:p>
            <a:pPr marL="285750" lvl="0" indent="-285750" rtl="0">
              <a:spcAft>
                <a:spcPts val="600"/>
              </a:spcAft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Eliminazione</a:t>
            </a:r>
            <a:r>
              <a:rPr lang="it-IT" dirty="0">
                <a:solidFill>
                  <a:schemeClr val="accent4"/>
                </a:solidFill>
                <a:latin typeface="Fira Sans Condensed Light" panose="020B0403050000020004" pitchFamily="34" charset="0"/>
              </a:rPr>
              <a:t> dei file costituiti da meno del 50% di frame con relativa </a:t>
            </a:r>
            <a:r>
              <a:rPr lang="it-IT" dirty="0" err="1">
                <a:solidFill>
                  <a:schemeClr val="accent4"/>
                </a:solidFill>
                <a:latin typeface="Fira Sans Condensed Light" panose="020B0403050000020004" pitchFamily="34" charset="0"/>
              </a:rPr>
              <a:t>pain</a:t>
            </a:r>
            <a:r>
              <a:rPr lang="it-IT" dirty="0">
                <a:solidFill>
                  <a:schemeClr val="accent4"/>
                </a:solidFill>
                <a:latin typeface="Fira Sans Condensed Light" panose="020B0403050000020004" pitchFamily="34" charset="0"/>
              </a:rPr>
              <a:t> label diversa da 0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9F7F519-AFFE-65B6-9F64-BA605A493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953" y="1300247"/>
            <a:ext cx="3261643" cy="853514"/>
          </a:xfrm>
          <a:prstGeom prst="rect">
            <a:avLst/>
          </a:prstGeom>
        </p:spPr>
      </p:pic>
      <p:pic>
        <p:nvPicPr>
          <p:cNvPr id="7" name="Immagine 6" descr="Immagine che contiene schermata, testo, diagramma, cerchio&#10;&#10;Descrizione generata automaticamente">
            <a:extLst>
              <a:ext uri="{FF2B5EF4-FFF2-40B4-BE49-F238E27FC236}">
                <a16:creationId xmlns:a16="http://schemas.microsoft.com/office/drawing/2014/main" id="{EAF35EEE-FB39-71F9-DF1D-CC7AAE908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7953" y="2697015"/>
            <a:ext cx="3126050" cy="2274622"/>
          </a:xfrm>
          <a:prstGeom prst="rect">
            <a:avLst/>
          </a:prstGeom>
        </p:spPr>
      </p:pic>
      <p:pic>
        <p:nvPicPr>
          <p:cNvPr id="9" name="Immagine 8" descr="Immagine che contiene schermata, diagramma, cerchio, testo&#10;&#10;Descrizione generata automaticamente">
            <a:extLst>
              <a:ext uri="{FF2B5EF4-FFF2-40B4-BE49-F238E27FC236}">
                <a16:creationId xmlns:a16="http://schemas.microsoft.com/office/drawing/2014/main" id="{B17DB7F6-91D8-9619-D711-27A25EE01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00" y="2709447"/>
            <a:ext cx="3126049" cy="226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98124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6054E6775D87B47A0FE6B8CC89616E4" ma:contentTypeVersion="14" ma:contentTypeDescription="Creare un nuovo documento." ma:contentTypeScope="" ma:versionID="27a7ca8d4c4ad86107bfeea322f10afb">
  <xsd:schema xmlns:xsd="http://www.w3.org/2001/XMLSchema" xmlns:xs="http://www.w3.org/2001/XMLSchema" xmlns:p="http://schemas.microsoft.com/office/2006/metadata/properties" xmlns:ns2="1ebd02f8-f081-45bf-8a08-aab6135a74d8" xmlns:ns3="e31d9702-c594-4646-a3db-205143210829" targetNamespace="http://schemas.microsoft.com/office/2006/metadata/properties" ma:root="true" ma:fieldsID="46bc097c8b6379437581be908f40581b" ns2:_="" ns3:_="">
    <xsd:import namespace="1ebd02f8-f081-45bf-8a08-aab6135a74d8"/>
    <xsd:import namespace="e31d9702-c594-4646-a3db-2051432108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bd02f8-f081-45bf-8a08-aab6135a74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Tag immagine" ma:readOnly="false" ma:fieldId="{5cf76f15-5ced-4ddc-b409-7134ff3c332f}" ma:taxonomyMulti="true" ma:sspId="4ed3564a-629b-4c47-97c4-11f533af96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1d9702-c594-4646-a3db-205143210829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2a7b1fb5-5dc2-468a-a561-2820ecda0df6}" ma:internalName="TaxCatchAll" ma:showField="CatchAllData" ma:web="e31d9702-c594-4646-a3db-2051432108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6596D5-0441-4AC5-B260-6C686C953C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bd02f8-f081-45bf-8a08-aab6135a74d8"/>
    <ds:schemaRef ds:uri="e31d9702-c594-4646-a3db-2051432108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34B96A-1434-4963-B615-8B063F29F4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630</Words>
  <Application>Microsoft Office PowerPoint</Application>
  <PresentationFormat>Presentazione su schermo (16:9)</PresentationFormat>
  <Paragraphs>87</Paragraphs>
  <Slides>16</Slides>
  <Notes>16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3" baseType="lpstr">
      <vt:lpstr>Fira Sans Condensed Light</vt:lpstr>
      <vt:lpstr>Advent Pro Light</vt:lpstr>
      <vt:lpstr>Rajdhani</vt:lpstr>
      <vt:lpstr>Arial</vt:lpstr>
      <vt:lpstr>Anton</vt:lpstr>
      <vt:lpstr>Fira Sans Condensed</vt:lpstr>
      <vt:lpstr>Ai Tech Agency by Slidesgo</vt:lpstr>
      <vt:lpstr>Emopain Challenge</vt:lpstr>
      <vt:lpstr>DESCRIZIONE DELL’ APPLICAZIONE</vt:lpstr>
      <vt:lpstr>PAIN DETECTOR</vt:lpstr>
      <vt:lpstr>REALIZZAZIONE DELL’APPLICAZIONE</vt:lpstr>
      <vt:lpstr>WEBCAM</vt:lpstr>
      <vt:lpstr>DATASET UTILIZZATO</vt:lpstr>
      <vt:lpstr>STRUTTURA DEL DATASET</vt:lpstr>
      <vt:lpstr>DATASET ORIGINALE</vt:lpstr>
      <vt:lpstr>PREPROCESSING DEL DATASET </vt:lpstr>
      <vt:lpstr>REALIZZAZIONE DEL MODELLO</vt:lpstr>
      <vt:lpstr>STRUTTURA DELLA RETE</vt:lpstr>
      <vt:lpstr>RISULTATI OTTENUTI</vt:lpstr>
      <vt:lpstr>CASI D’USO</vt:lpstr>
      <vt:lpstr>ESEMPIO DI UTILIZZO</vt:lpstr>
      <vt:lpstr>SOLUZIONI APPLICATIVE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Emopain Challenge</dc:title>
  <cp:lastModifiedBy>Nicolò de Cillis</cp:lastModifiedBy>
  <cp:revision>6</cp:revision>
  <dcterms:modified xsi:type="dcterms:W3CDTF">2023-07-18T15:48:49Z</dcterms:modified>
</cp:coreProperties>
</file>